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6"/>
  </p:notesMasterIdLst>
  <p:sldIdLst>
    <p:sldId id="401" r:id="rId2"/>
    <p:sldId id="379" r:id="rId3"/>
    <p:sldId id="384" r:id="rId4"/>
    <p:sldId id="385" r:id="rId5"/>
    <p:sldId id="386" r:id="rId6"/>
    <p:sldId id="371" r:id="rId7"/>
    <p:sldId id="367" r:id="rId8"/>
    <p:sldId id="369" r:id="rId9"/>
    <p:sldId id="400" r:id="rId10"/>
    <p:sldId id="391" r:id="rId11"/>
    <p:sldId id="397" r:id="rId12"/>
    <p:sldId id="373" r:id="rId13"/>
    <p:sldId id="398" r:id="rId14"/>
    <p:sldId id="39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er  Smets" initials="P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02"/>
    <p:restoredTop sz="69142"/>
  </p:normalViewPr>
  <p:slideViewPr>
    <p:cSldViewPr snapToGrid="0" snapToObjects="1">
      <p:cViewPr varScale="1">
        <p:scale>
          <a:sx n="101" d="100"/>
          <a:sy n="101" d="100"/>
        </p:scale>
        <p:origin x="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presProps" Target="presProps.xml"/><Relationship Id="rId8" Type="http://schemas.openxmlformats.org/officeDocument/2006/relationships/slide" Target="slides/slide7.xml"/><Relationship Id="rId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commentAuthors" Target="commentAuthors.xml"/><Relationship Id="rId7" Type="http://schemas.openxmlformats.org/officeDocument/2006/relationships/slide" Target="slides/slide6.xml"/><Relationship Id="rId20" Type="http://schemas.openxmlformats.org/officeDocument/2006/relationships/theme" Target="theme/theme1.xml"/><Relationship Id="rId16" Type="http://schemas.openxmlformats.org/officeDocument/2006/relationships/notesMaster" Target="notesMasters/notesMaster1.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3.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9" Type="http://schemas.openxmlformats.org/officeDocument/2006/relationships/slide" Target="slides/slide8.xml"/><Relationship Id="rId14" Type="http://schemas.openxmlformats.org/officeDocument/2006/relationships/slide" Target="slides/slide13.xml"/><Relationship Id="rId4" Type="http://schemas.openxmlformats.org/officeDocument/2006/relationships/slide" Target="slides/slide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93321-8B1A-E242-9E64-45F73910C325}" type="datetimeFigureOut">
              <a:rPr lang="nl-NL" smtClean="0"/>
              <a:t>05-11-19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0F110-FF7E-FF4D-ADF3-DFF94EBCD6ED}" type="slidenum">
              <a:rPr lang="nl-NL" smtClean="0"/>
              <a:t>‹nr.›</a:t>
            </a:fld>
            <a:endParaRPr lang="nl-NL"/>
          </a:p>
        </p:txBody>
      </p:sp>
    </p:spTree>
    <p:extLst>
      <p:ext uri="{BB962C8B-B14F-4D97-AF65-F5344CB8AC3E}">
        <p14:creationId xmlns:p14="http://schemas.microsoft.com/office/powerpoint/2010/main" val="37948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Ik wil jullie vragen</a:t>
            </a:r>
            <a:r>
              <a:rPr lang="nl-BE" baseline="0" dirty="0" smtClean="0"/>
              <a:t> welk beeld dit tafereel oproept</a:t>
            </a:r>
            <a:r>
              <a:rPr lang="is-IS" baseline="0" dirty="0" smtClean="0"/>
              <a:t>… </a:t>
            </a:r>
            <a:r>
              <a:rPr lang="nl-BE" baseline="0" dirty="0" smtClean="0"/>
              <a:t>Is het een hoopje ongeregeld dat in een brusselse wijk aan het boksen is? Een gezellig buuttafereel? Een groep jongeren die op het punt staat overlast te veroorzaken? Of nog iets anders? </a:t>
            </a:r>
          </a:p>
          <a:p>
            <a:endParaRPr lang="nl-BE" baseline="0" dirty="0" smtClean="0"/>
          </a:p>
          <a:p>
            <a:r>
              <a:rPr lang="nl-BE" baseline="0" dirty="0" smtClean="0"/>
              <a:t>Ik kan natuurlijk momenteel niet in jullie hoofd kijken, maar in </a:t>
            </a:r>
            <a:r>
              <a:rPr lang="is-IS" baseline="0" dirty="0" smtClean="0"/>
              <a:t>de volgende 30 minuten tracht ik jullie te overtuigen dat het meer is dan een ongeorganiseerd zoo’tje ongeregeld die het voor sommigen lijkt. </a:t>
            </a:r>
            <a:r>
              <a:rPr lang="nl-NL" baseline="0" dirty="0" smtClean="0"/>
              <a:t>E</a:t>
            </a:r>
            <a:r>
              <a:rPr lang="is-IS" baseline="0" dirty="0" smtClean="0"/>
              <a:t>r zit een structuur en verhaal achter dit initiatief... </a:t>
            </a:r>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Wat weinig mensen zal opvallen, is dat als je naar de foto kijkt, je een zelf geknutslde boksring die door mijn vroegere collega Abdelhay werd gemaakt. Dat verhaal is een mooie opstap naar de probleemstelling van mijn doctoraat... Abdel heeft vandaag een club ‘kuregem boxing academy’, maar is boksproject begonnen als buurtsportanimator in Anderlecht, waar hij begon hij met het geven van middagsportlessen op school. Dat bleek te marcheeren en samen met de jongeren wilde hiij een club oprichten. Dat bleek een probleem, want als gevolg van infrastructuurproblemen vond hij geen locatie voor zijn club. De enige mogelijkheid was een shcool uit de buurt. M</a:t>
            </a:r>
            <a:r>
              <a:rPr lang="nl-NL" baseline="0" dirty="0" smtClean="0"/>
              <a:t>a</a:t>
            </a:r>
            <a:r>
              <a:rPr lang="is-IS" baseline="0" dirty="0" smtClean="0"/>
              <a:t>ar als zichzelf respecterende club heb je een ring nodig, anders krijg je jongeren niet mee. </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Samen met enkele vrienden maakt hij in zijn vrije tijd vlot demonteerbare boksring die hij duplo-gewijs sneller kon opbouwen en afbreken. Waardoor hij nu ook op school en in het park terecht kon. Ik vind dat een mooi verhaal dat aantoont dat sociale innovatie en precariteit soms samengaan en het is niet het enige voorbeeld dat aantoont dat er vandaag op heel wat plekken in onze steden er volop wordt ge</a:t>
            </a:r>
            <a:r>
              <a:rPr lang="nl-BE" baseline="0" dirty="0" smtClean="0"/>
              <a:t>ïnnoveerd. </a:t>
            </a:r>
            <a:r>
              <a:rPr lang="is-IS" baseline="0" dirty="0" smtClean="0"/>
              <a:t>Alleen.... </a:t>
            </a:r>
            <a:r>
              <a:rPr lang="nl-NL" baseline="0" dirty="0" err="1" smtClean="0"/>
              <a:t>Z</a:t>
            </a:r>
            <a:r>
              <a:rPr lang="is-IS" baseline="0" dirty="0" smtClean="0"/>
              <a:t>ag ik deze resultaten tot op heden onvoldoende in het onderzoek...</a:t>
            </a:r>
          </a:p>
        </p:txBody>
      </p:sp>
      <p:sp>
        <p:nvSpPr>
          <p:cNvPr id="4" name="Tijdelijke aanduiding voor dianummer 3"/>
          <p:cNvSpPr>
            <a:spLocks noGrp="1"/>
          </p:cNvSpPr>
          <p:nvPr>
            <p:ph type="sldNum" sz="quarter" idx="10"/>
          </p:nvPr>
        </p:nvSpPr>
        <p:spPr/>
        <p:txBody>
          <a:bodyPr/>
          <a:lstStyle/>
          <a:p>
            <a:fld id="{50CB5C0D-A360-AA4D-ADFC-CD175E5B6131}" type="slidenum">
              <a:rPr lang="nl-NL" smtClean="0"/>
              <a:t>1</a:t>
            </a:fld>
            <a:endParaRPr lang="nl-NL"/>
          </a:p>
        </p:txBody>
      </p:sp>
    </p:spTree>
    <p:extLst>
      <p:ext uri="{BB962C8B-B14F-4D97-AF65-F5344CB8AC3E}">
        <p14:creationId xmlns:p14="http://schemas.microsoft.com/office/powerpoint/2010/main" val="47231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tLang="nl-NL" dirty="0"/>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6FF131-1AE7-DE48-8C8F-E9F0CA2926B3}" type="slidenum">
              <a:rPr lang="nl-NL" altLang="nl-NL"/>
              <a:pPr fontAlgn="base">
                <a:spcBef>
                  <a:spcPct val="0"/>
                </a:spcBef>
                <a:spcAft>
                  <a:spcPct val="0"/>
                </a:spcAft>
              </a:pPr>
              <a:t>10</a:t>
            </a:fld>
            <a:endParaRPr lang="nl-NL" altLang="nl-NL"/>
          </a:p>
        </p:txBody>
      </p:sp>
    </p:spTree>
    <p:extLst>
      <p:ext uri="{BB962C8B-B14F-4D97-AF65-F5344CB8AC3E}">
        <p14:creationId xmlns:p14="http://schemas.microsoft.com/office/powerpoint/2010/main" val="162732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NL" dirty="0"/>
          </a:p>
        </p:txBody>
      </p:sp>
      <p:sp>
        <p:nvSpPr>
          <p:cNvPr id="2457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8221C7C-97B4-A94C-B90C-2D097FD8B02A}" type="slidenum">
              <a:rPr lang="nl-NL" altLang="nl-NL"/>
              <a:pPr fontAlgn="base">
                <a:spcBef>
                  <a:spcPct val="0"/>
                </a:spcBef>
                <a:spcAft>
                  <a:spcPct val="0"/>
                </a:spcAft>
              </a:pPr>
              <a:t>11</a:t>
            </a:fld>
            <a:endParaRPr lang="nl-NL" altLang="nl-NL"/>
          </a:p>
        </p:txBody>
      </p:sp>
    </p:spTree>
    <p:extLst>
      <p:ext uri="{BB962C8B-B14F-4D97-AF65-F5344CB8AC3E}">
        <p14:creationId xmlns:p14="http://schemas.microsoft.com/office/powerpoint/2010/main" val="113486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BE" altLang="nl-NL" dirty="0" smtClean="0"/>
              <a:t>Een kader waarbij</a:t>
            </a:r>
            <a:r>
              <a:rPr lang="nl-BE" altLang="nl-NL" baseline="0" dirty="0" smtClean="0"/>
              <a:t> de beginnende praktijk, straatsportinitiatief, samengebracht wordt met jeugdhulpvereriging, sportieve zelforganisatie, klassieke sportclub, buurtsportclub</a:t>
            </a:r>
            <a:r>
              <a:rPr lang="is-IS" altLang="nl-NL" baseline="0" dirty="0" smtClean="0"/>
              <a:t>…</a:t>
            </a:r>
            <a:endParaRPr lang="nl-BE" altLang="nl-NL" baseline="0" dirty="0" smtClean="0"/>
          </a:p>
          <a:p>
            <a:pPr eaLnBrk="1" hangingPunct="1">
              <a:spcBef>
                <a:spcPct val="0"/>
              </a:spcBef>
            </a:pPr>
            <a:endParaRPr lang="nl-BE" altLang="nl-NL" baseline="0" dirty="0" smtClean="0"/>
          </a:p>
          <a:p>
            <a:pPr eaLnBrk="1" hangingPunct="1">
              <a:spcBef>
                <a:spcPct val="0"/>
              </a:spcBef>
            </a:pPr>
            <a:r>
              <a:rPr lang="nl-BE" altLang="nl-NL" baseline="0" dirty="0" smtClean="0"/>
              <a:t>Hybridisering erkennen </a:t>
            </a:r>
            <a:endParaRPr lang="is-IS" altLang="nl-NL" baseline="0" dirty="0" smtClean="0"/>
          </a:p>
        </p:txBody>
      </p:sp>
      <p:sp>
        <p:nvSpPr>
          <p:cNvPr id="2457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8221C7C-97B4-A94C-B90C-2D097FD8B02A}" type="slidenum">
              <a:rPr lang="nl-NL" altLang="nl-NL"/>
              <a:pPr fontAlgn="base">
                <a:spcBef>
                  <a:spcPct val="0"/>
                </a:spcBef>
                <a:spcAft>
                  <a:spcPct val="0"/>
                </a:spcAft>
              </a:pPr>
              <a:t>12</a:t>
            </a:fld>
            <a:endParaRPr lang="nl-NL" altLang="nl-NL"/>
          </a:p>
        </p:txBody>
      </p:sp>
    </p:spTree>
    <p:extLst>
      <p:ext uri="{BB962C8B-B14F-4D97-AF65-F5344CB8AC3E}">
        <p14:creationId xmlns:p14="http://schemas.microsoft.com/office/powerpoint/2010/main" val="227795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tLang="nl-NL" dirty="0"/>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6FF131-1AE7-DE48-8C8F-E9F0CA2926B3}" type="slidenum">
              <a:rPr lang="nl-NL" altLang="nl-NL"/>
              <a:pPr fontAlgn="base">
                <a:spcBef>
                  <a:spcPct val="0"/>
                </a:spcBef>
                <a:spcAft>
                  <a:spcPct val="0"/>
                </a:spcAft>
              </a:pPr>
              <a:t>13</a:t>
            </a:fld>
            <a:endParaRPr lang="nl-NL" altLang="nl-NL"/>
          </a:p>
        </p:txBody>
      </p:sp>
    </p:spTree>
    <p:extLst>
      <p:ext uri="{BB962C8B-B14F-4D97-AF65-F5344CB8AC3E}">
        <p14:creationId xmlns:p14="http://schemas.microsoft.com/office/powerpoint/2010/main" val="14723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BE" altLang="nl-NL" dirty="0" smtClean="0"/>
              <a:t>Een kader waarbij</a:t>
            </a:r>
            <a:r>
              <a:rPr lang="nl-BE" altLang="nl-NL" baseline="0" dirty="0" smtClean="0"/>
              <a:t> de beginnende praktijk, straatsportinitiatief, samengebracht wordt met jeugdhulpvereriging, sportieve zelforganisatie, klassieke sportclub, buurtsportclub</a:t>
            </a:r>
            <a:r>
              <a:rPr lang="is-IS" altLang="nl-NL" baseline="0" dirty="0" smtClean="0"/>
              <a:t>…</a:t>
            </a:r>
            <a:endParaRPr lang="nl-BE" altLang="nl-NL" baseline="0" dirty="0" smtClean="0"/>
          </a:p>
          <a:p>
            <a:pPr eaLnBrk="1" hangingPunct="1">
              <a:spcBef>
                <a:spcPct val="0"/>
              </a:spcBef>
            </a:pPr>
            <a:endParaRPr lang="nl-BE" altLang="nl-NL" baseline="0" dirty="0" smtClean="0"/>
          </a:p>
          <a:p>
            <a:pPr eaLnBrk="1" hangingPunct="1">
              <a:spcBef>
                <a:spcPct val="0"/>
              </a:spcBef>
            </a:pPr>
            <a:r>
              <a:rPr lang="nl-BE" altLang="nl-NL" baseline="0" dirty="0" smtClean="0"/>
              <a:t>Hybridisering erkennen </a:t>
            </a:r>
            <a:endParaRPr lang="is-IS" altLang="nl-NL" baseline="0" dirty="0" smtClean="0"/>
          </a:p>
        </p:txBody>
      </p:sp>
      <p:sp>
        <p:nvSpPr>
          <p:cNvPr id="2457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8221C7C-97B4-A94C-B90C-2D097FD8B02A}" type="slidenum">
              <a:rPr lang="nl-NL" altLang="nl-NL"/>
              <a:pPr fontAlgn="base">
                <a:spcBef>
                  <a:spcPct val="0"/>
                </a:spcBef>
                <a:spcAft>
                  <a:spcPct val="0"/>
                </a:spcAft>
              </a:pPr>
              <a:t>14</a:t>
            </a:fld>
            <a:endParaRPr lang="nl-NL" altLang="nl-NL"/>
          </a:p>
        </p:txBody>
      </p:sp>
    </p:spTree>
    <p:extLst>
      <p:ext uri="{BB962C8B-B14F-4D97-AF65-F5344CB8AC3E}">
        <p14:creationId xmlns:p14="http://schemas.microsoft.com/office/powerpoint/2010/main" val="42032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nl-BE" altLang="nl-NL" i="1" dirty="0" smtClean="0"/>
              <a:t>Ik</a:t>
            </a:r>
            <a:r>
              <a:rPr lang="nl-BE" altLang="nl-NL" i="1" baseline="0" dirty="0" smtClean="0"/>
              <a:t> neem jullie mee via de volgende punten in mijn betoog </a:t>
            </a:r>
          </a:p>
          <a:p>
            <a:pPr eaLnBrk="1" hangingPunct="1">
              <a:spcBef>
                <a:spcPct val="0"/>
              </a:spcBef>
            </a:pPr>
            <a:endParaRPr lang="nl-BE" altLang="nl-NL" dirty="0" smtClean="0"/>
          </a:p>
          <a:p>
            <a:pPr eaLnBrk="1" hangingPunct="1">
              <a:spcBef>
                <a:spcPct val="0"/>
              </a:spcBef>
            </a:pPr>
            <a:endParaRPr lang="nl-BE" altLang="nl-NL" dirty="0" smtClean="0"/>
          </a:p>
          <a:p>
            <a:pPr eaLnBrk="1" hangingPunct="1">
              <a:spcBef>
                <a:spcPct val="0"/>
              </a:spcBef>
            </a:pPr>
            <a:r>
              <a:rPr lang="nl-BE" altLang="nl-NL" dirty="0" smtClean="0"/>
              <a:t>BvH</a:t>
            </a:r>
            <a:r>
              <a:rPr lang="nl-BE" altLang="nl-NL" dirty="0"/>
              <a:t>: Waarschijnlijk logischer om eerst slide 3 te bespreken, en dan slide 2 (opbouw presentatie). De opbouw presentatie dient besproken te worden, maar is het ‘saaiere’ deel. </a:t>
            </a:r>
          </a:p>
          <a:p>
            <a:pPr eaLnBrk="1" hangingPunct="1">
              <a:spcBef>
                <a:spcPct val="0"/>
              </a:spcBef>
            </a:pPr>
            <a:endParaRPr lang="nl-BE" altLang="nl-NL" dirty="0"/>
          </a:p>
          <a:p>
            <a:pPr eaLnBrk="1" hangingPunct="1">
              <a:spcBef>
                <a:spcPct val="0"/>
              </a:spcBef>
            </a:pPr>
            <a:r>
              <a:rPr lang="nl-BE" altLang="nl-NL" dirty="0"/>
              <a:t>BvH: probleem -&gt; deze opbouw hier is niet 1-op-1 terug te vinden in de slides die volgen. Het publiek moet jouw verhaal goed kunnen volgen, zorg ervoor dat de titels hier direct ook als structurerende titels voor de slides worden gebruikt. Een optie is ook om visueel het geheel beter te ordenen – de slides zijn nu erg ‘divers’ qua stijl – en gebruik te maken van titelslides, en in ieder geval van slide nummering, zodat het publiek weet ‘waar’ in de presentatie het zich bevindt.</a:t>
            </a:r>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6FF131-1AE7-DE48-8C8F-E9F0CA2926B3}" type="slidenum">
              <a:rPr lang="nl-NL" altLang="nl-NL"/>
              <a:pPr fontAlgn="base">
                <a:spcBef>
                  <a:spcPct val="0"/>
                </a:spcBef>
                <a:spcAft>
                  <a:spcPct val="0"/>
                </a:spcAft>
              </a:pPr>
              <a:t>2</a:t>
            </a:fld>
            <a:endParaRPr lang="nl-NL" altLang="nl-NL"/>
          </a:p>
        </p:txBody>
      </p:sp>
    </p:spTree>
    <p:extLst>
      <p:ext uri="{BB962C8B-B14F-4D97-AF65-F5344CB8AC3E}">
        <p14:creationId xmlns:p14="http://schemas.microsoft.com/office/powerpoint/2010/main" val="123510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titels</a:t>
            </a:r>
            <a:r>
              <a:rPr lang="nl-NL" baseline="0" dirty="0"/>
              <a:t> van stellingen, komende van onderzoekers, die die ik in de media of kenniscentra vond (</a:t>
            </a:r>
            <a:r>
              <a:rPr lang="nl-NL" baseline="0" dirty="0" err="1"/>
              <a:t>sociaal.net</a:t>
            </a:r>
            <a:r>
              <a:rPr lang="nl-NL" baseline="0" dirty="0"/>
              <a:t>, </a:t>
            </a:r>
            <a:r>
              <a:rPr lang="nl-NL" baseline="0" dirty="0" err="1"/>
              <a:t>bruzz</a:t>
            </a:r>
            <a:r>
              <a:rPr lang="nl-NL" baseline="0" dirty="0"/>
              <a:t>,</a:t>
            </a:r>
            <a:r>
              <a:rPr lang="is-IS" baseline="0" dirty="0"/>
              <a:t> demos-website</a:t>
            </a:r>
            <a:r>
              <a:rPr lang="is-IS" baseline="0" dirty="0" smtClean="0"/>
              <a:t>)</a:t>
            </a:r>
          </a:p>
          <a:p>
            <a:endParaRPr lang="is-IS" baseline="0" dirty="0" smtClean="0"/>
          </a:p>
          <a:p>
            <a:r>
              <a:rPr lang="is-IS" baseline="0" dirty="0" smtClean="0"/>
              <a:t>In het onderzoek is er dus veel scepsis over de centrale spelers van ons sportbeleid. Sportclubs, federaties en sportdiensten.</a:t>
            </a:r>
          </a:p>
          <a:p>
            <a:endParaRPr lang="is-IS" baseline="0" dirty="0" smtClean="0"/>
          </a:p>
          <a:p>
            <a:r>
              <a:rPr lang="is-IS" baseline="0" dirty="0" smtClean="0"/>
              <a:t>Sportclubs:  verouderde instellingen – competitie-aspect werkt niet – exclusief van aard – sport voor allen is moeilijk want ze zijn autonoom </a:t>
            </a:r>
          </a:p>
          <a:p>
            <a:r>
              <a:rPr lang="is-IS" baseline="0" dirty="0" smtClean="0"/>
              <a:t>Ook federaties en sportdiensten delen in de malaise: maatregelen zijn te beperkt om complexe uitdagingen te tackelen </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8EB5FF70-FB6B-5849-B688-DB1EBB37D5FE}" type="slidenum">
              <a:rPr lang="nl-NL" smtClean="0"/>
              <a:t>3</a:t>
            </a:fld>
            <a:endParaRPr lang="nl-NL"/>
          </a:p>
        </p:txBody>
      </p:sp>
    </p:spTree>
    <p:extLst>
      <p:ext uri="{BB962C8B-B14F-4D97-AF65-F5344CB8AC3E}">
        <p14:creationId xmlns:p14="http://schemas.microsoft.com/office/powerpoint/2010/main" val="54808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tLang="nl-NL"/>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6FF131-1AE7-DE48-8C8F-E9F0CA2926B3}" type="slidenum">
              <a:rPr lang="nl-NL" altLang="nl-NL"/>
              <a:pPr fontAlgn="base">
                <a:spcBef>
                  <a:spcPct val="0"/>
                </a:spcBef>
                <a:spcAft>
                  <a:spcPct val="0"/>
                </a:spcAft>
              </a:pPr>
              <a:t>4</a:t>
            </a:fld>
            <a:endParaRPr lang="nl-NL" altLang="nl-NL"/>
          </a:p>
        </p:txBody>
      </p:sp>
    </p:spTree>
    <p:extLst>
      <p:ext uri="{BB962C8B-B14F-4D97-AF65-F5344CB8AC3E}">
        <p14:creationId xmlns:p14="http://schemas.microsoft.com/office/powerpoint/2010/main" val="211729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BE" altLang="nl-NL" dirty="0" smtClean="0"/>
              <a:t>Niet</a:t>
            </a:r>
            <a:r>
              <a:rPr lang="nl-BE" altLang="nl-NL" baseline="0" dirty="0" smtClean="0"/>
              <a:t> compleet wereldvreemd wat die onderzoekers zeggen – zou hooghartig zijn </a:t>
            </a:r>
          </a:p>
          <a:p>
            <a:pPr eaLnBrk="1" hangingPunct="1">
              <a:spcBef>
                <a:spcPct val="0"/>
              </a:spcBef>
            </a:pPr>
            <a:r>
              <a:rPr lang="nl-BE" altLang="nl-NL" baseline="0" dirty="0" smtClean="0"/>
              <a:t>Wel zijn er zwaar onderbelichte dimensies – sportbeleid wordt niet enkel lineair en rationeel doordacht gemaakt – de macht ligt ook bij de uitvoerder van het beleid, die daardoor ook beleidsmaker is</a:t>
            </a:r>
            <a:endParaRPr lang="nl-BE" altLang="nl-NL" dirty="0"/>
          </a:p>
        </p:txBody>
      </p:sp>
      <p:sp>
        <p:nvSpPr>
          <p:cNvPr id="2457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8221C7C-97B4-A94C-B90C-2D097FD8B02A}" type="slidenum">
              <a:rPr lang="nl-NL" altLang="nl-NL"/>
              <a:pPr fontAlgn="base">
                <a:spcBef>
                  <a:spcPct val="0"/>
                </a:spcBef>
                <a:spcAft>
                  <a:spcPct val="0"/>
                </a:spcAft>
              </a:pPr>
              <a:t>5</a:t>
            </a:fld>
            <a:endParaRPr lang="nl-NL" altLang="nl-NL"/>
          </a:p>
        </p:txBody>
      </p:sp>
    </p:spTree>
    <p:extLst>
      <p:ext uri="{BB962C8B-B14F-4D97-AF65-F5344CB8AC3E}">
        <p14:creationId xmlns:p14="http://schemas.microsoft.com/office/powerpoint/2010/main" val="165361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BE" altLang="nl-NL" dirty="0"/>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6FF131-1AE7-DE48-8C8F-E9F0CA2926B3}" type="slidenum">
              <a:rPr lang="nl-NL" altLang="nl-NL"/>
              <a:pPr fontAlgn="base">
                <a:spcBef>
                  <a:spcPct val="0"/>
                </a:spcBef>
                <a:spcAft>
                  <a:spcPct val="0"/>
                </a:spcAft>
              </a:pPr>
              <a:t>6</a:t>
            </a:fld>
            <a:endParaRPr lang="nl-NL" altLang="nl-NL"/>
          </a:p>
        </p:txBody>
      </p:sp>
    </p:spTree>
    <p:extLst>
      <p:ext uri="{BB962C8B-B14F-4D97-AF65-F5344CB8AC3E}">
        <p14:creationId xmlns:p14="http://schemas.microsoft.com/office/powerpoint/2010/main" val="106320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nl-BE" altLang="nl-NL" dirty="0"/>
              <a:t>Ik beargumenteer</a:t>
            </a:r>
            <a:r>
              <a:rPr lang="nl-BE" altLang="nl-NL" baseline="0" dirty="0"/>
              <a:t> in onderzoek ahv </a:t>
            </a:r>
            <a:r>
              <a:rPr lang="nl-BE" altLang="nl-NL" dirty="0"/>
              <a:t>2 redenen waarom sport</a:t>
            </a:r>
            <a:r>
              <a:rPr lang="nl-BE" altLang="nl-NL" baseline="0" dirty="0"/>
              <a:t> voor allen </a:t>
            </a:r>
            <a:r>
              <a:rPr lang="nl-BE" altLang="nl-NL" i="1" baseline="0" dirty="0"/>
              <a:t>landschap</a:t>
            </a:r>
            <a:r>
              <a:rPr lang="nl-BE" altLang="nl-NL" baseline="0" dirty="0"/>
              <a:t> al verder staat dan gedacht</a:t>
            </a:r>
          </a:p>
          <a:p>
            <a:pPr marL="171450" indent="-171450" eaLnBrk="1" hangingPunct="1">
              <a:spcBef>
                <a:spcPct val="0"/>
              </a:spcBef>
              <a:buFontTx/>
              <a:buChar char="-"/>
            </a:pPr>
            <a:r>
              <a:rPr lang="nl-BE" altLang="nl-NL" baseline="0" dirty="0"/>
              <a:t>Groeiende urgentie noodzaakt tot verandering: foto = city pirates: </a:t>
            </a:r>
            <a:r>
              <a:rPr lang="nl-BE" altLang="nl-NL" dirty="0"/>
              <a:t>oorspronkelijk</a:t>
            </a:r>
            <a:r>
              <a:rPr lang="nl-BE" altLang="nl-NL" baseline="0" dirty="0"/>
              <a:t> een klassiek georganiseerde club op sterven na dood – vandaag florerend (1200 leden en verschillende satelietclubs – via herbronning door een sociale missie voorop te stellen </a:t>
            </a:r>
            <a:endParaRPr lang="nl-BE" altLang="nl-NL" baseline="0" dirty="0" smtClean="0"/>
          </a:p>
          <a:p>
            <a:pPr marL="171450" indent="-171450" eaLnBrk="1" hangingPunct="1">
              <a:spcBef>
                <a:spcPct val="0"/>
              </a:spcBef>
              <a:buFontTx/>
              <a:buChar char="-"/>
            </a:pPr>
            <a:r>
              <a:rPr lang="nl-BE" altLang="nl-NL" baseline="0" dirty="0" smtClean="0"/>
              <a:t>Het gaat er niet overal zo radicaal en drastisch aan toe, maar het gebeurt wel – dit soort argumenten las ik niet. </a:t>
            </a:r>
            <a:endParaRPr lang="nl-BE" altLang="nl-NL" baseline="0" dirty="0"/>
          </a:p>
        </p:txBody>
      </p:sp>
      <p:sp>
        <p:nvSpPr>
          <p:cNvPr id="5120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52AE008-54FD-AF44-87BE-F70AA431CA66}" type="slidenum">
              <a:rPr lang="nl-NL" altLang="nl-NL"/>
              <a:pPr fontAlgn="base">
                <a:spcBef>
                  <a:spcPct val="0"/>
                </a:spcBef>
                <a:spcAft>
                  <a:spcPct val="0"/>
                </a:spcAft>
              </a:pPr>
              <a:t>7</a:t>
            </a:fld>
            <a:endParaRPr lang="nl-NL" altLang="nl-NL"/>
          </a:p>
        </p:txBody>
      </p:sp>
    </p:spTree>
    <p:extLst>
      <p:ext uri="{BB962C8B-B14F-4D97-AF65-F5344CB8AC3E}">
        <p14:creationId xmlns:p14="http://schemas.microsoft.com/office/powerpoint/2010/main" val="734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nl-BE" altLang="nl-NL" dirty="0"/>
              <a:t>2 reden: de</a:t>
            </a:r>
            <a:r>
              <a:rPr lang="nl-BE" altLang="nl-NL" baseline="0" dirty="0"/>
              <a:t> toegankelijkheidsparadox – als gevolg van de ontoegankelijkheid van een bestaand aaanbod ontstond er een nieuw sportaanbod </a:t>
            </a:r>
          </a:p>
          <a:p>
            <a:pPr eaLnBrk="1" hangingPunct="1">
              <a:spcBef>
                <a:spcPct val="0"/>
              </a:spcBef>
            </a:pPr>
            <a:r>
              <a:rPr lang="nl-BE" altLang="nl-NL" baseline="0" dirty="0"/>
              <a:t>VB </a:t>
            </a:r>
            <a:r>
              <a:rPr lang="nl-BE" altLang="nl-NL" dirty="0"/>
              <a:t>RFC</a:t>
            </a:r>
            <a:r>
              <a:rPr lang="nl-BE" altLang="nl-NL" baseline="0" dirty="0"/>
              <a:t> Syriana: ontstond als voetbalgroep voor syrische vluchtelingen – groeide geleidelijk uit tot sportclub die zich ook belangrijke extrasportieve doelstellingen stelde – </a:t>
            </a:r>
            <a:endParaRPr lang="nl-BE" altLang="nl-NL" dirty="0"/>
          </a:p>
        </p:txBody>
      </p:sp>
      <p:sp>
        <p:nvSpPr>
          <p:cNvPr id="4915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3AA8F67-5C38-6446-A685-BD1A18A4E547}" type="slidenum">
              <a:rPr lang="nl-NL" altLang="nl-NL"/>
              <a:pPr fontAlgn="base">
                <a:spcBef>
                  <a:spcPct val="0"/>
                </a:spcBef>
                <a:spcAft>
                  <a:spcPct val="0"/>
                </a:spcAft>
              </a:pPr>
              <a:t>8</a:t>
            </a:fld>
            <a:endParaRPr lang="nl-NL" altLang="nl-NL"/>
          </a:p>
        </p:txBody>
      </p:sp>
    </p:spTree>
    <p:extLst>
      <p:ext uri="{BB962C8B-B14F-4D97-AF65-F5344CB8AC3E}">
        <p14:creationId xmlns:p14="http://schemas.microsoft.com/office/powerpoint/2010/main" val="5614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nl-BE" altLang="nl-NL" dirty="0" smtClean="0"/>
              <a:t>Vreemde eend in de bijt die</a:t>
            </a:r>
            <a:r>
              <a:rPr lang="nl-BE" altLang="nl-NL" baseline="0" dirty="0" smtClean="0"/>
              <a:t> door eigen aanpak ook veel status quo/ bestaande organisatieslogica’s in vraag stellen</a:t>
            </a:r>
            <a:r>
              <a:rPr lang="is-IS" altLang="nl-NL" baseline="0" dirty="0" smtClean="0"/>
              <a:t>… Wat doen die organisaties hier? Leveren die sociaal werk? Sportief werk? Doet veel vragen oproepen. Sommigen cre</a:t>
            </a:r>
            <a:r>
              <a:rPr lang="nl-BE" altLang="nl-NL" baseline="0" dirty="0" smtClean="0"/>
              <a:t>ëren zelfs bottom up federaties. Of richten zelf een eigen federatie op</a:t>
            </a:r>
            <a:r>
              <a:rPr lang="is-IS" altLang="nl-NL" baseline="0" dirty="0" smtClean="0"/>
              <a:t>… Claimen een machtspositie op </a:t>
            </a:r>
            <a:r>
              <a:rPr lang="is-IS" altLang="nl-NL" baseline="0" dirty="0" smtClean="0">
                <a:sym typeface="Wingdings"/>
              </a:rPr>
              <a:t></a:t>
            </a:r>
            <a:endParaRPr lang="nl-BE" altLang="nl-NL" dirty="0"/>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36FF131-1AE7-DE48-8C8F-E9F0CA2926B3}" type="slidenum">
              <a:rPr lang="nl-NL" altLang="nl-NL"/>
              <a:pPr fontAlgn="base">
                <a:spcBef>
                  <a:spcPct val="0"/>
                </a:spcBef>
                <a:spcAft>
                  <a:spcPct val="0"/>
                </a:spcAft>
              </a:pPr>
              <a:t>9</a:t>
            </a:fld>
            <a:endParaRPr lang="nl-NL" altLang="nl-NL"/>
          </a:p>
        </p:txBody>
      </p:sp>
    </p:spTree>
    <p:extLst>
      <p:ext uri="{BB962C8B-B14F-4D97-AF65-F5344CB8AC3E}">
        <p14:creationId xmlns:p14="http://schemas.microsoft.com/office/powerpoint/2010/main" val="91886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81A8CCA-C82E-6E4C-A5BF-DC2C1B120ADA}" type="datetimeFigureOut">
              <a:rPr lang="nl-NL" smtClean="0"/>
              <a:t>05-11-19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84849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81A8CCA-C82E-6E4C-A5BF-DC2C1B120ADA}" type="datetimeFigureOut">
              <a:rPr lang="nl-NL" smtClean="0"/>
              <a:t>05-11-19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112528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81A8CCA-C82E-6E4C-A5BF-DC2C1B120ADA}" type="datetimeFigureOut">
              <a:rPr lang="nl-NL" smtClean="0"/>
              <a:t>05-11-19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193973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81A8CCA-C82E-6E4C-A5BF-DC2C1B120ADA}" type="datetimeFigureOut">
              <a:rPr lang="nl-NL" smtClean="0"/>
              <a:t>05-11-19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138665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A81A8CCA-C82E-6E4C-A5BF-DC2C1B120ADA}" type="datetimeFigureOut">
              <a:rPr lang="nl-NL" smtClean="0"/>
              <a:t>05-11-19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100687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81A8CCA-C82E-6E4C-A5BF-DC2C1B120ADA}" type="datetimeFigureOut">
              <a:rPr lang="nl-NL" smtClean="0"/>
              <a:t>05-11-19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31145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81A8CCA-C82E-6E4C-A5BF-DC2C1B120ADA}" type="datetimeFigureOut">
              <a:rPr lang="nl-NL" smtClean="0"/>
              <a:t>05-11-19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122581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A81A8CCA-C82E-6E4C-A5BF-DC2C1B120ADA}" type="datetimeFigureOut">
              <a:rPr lang="nl-NL" smtClean="0"/>
              <a:t>05-11-19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146023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81A8CCA-C82E-6E4C-A5BF-DC2C1B120ADA}" type="datetimeFigureOut">
              <a:rPr lang="nl-NL" smtClean="0"/>
              <a:t>05-11-19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65188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A81A8CCA-C82E-6E4C-A5BF-DC2C1B120ADA}" type="datetimeFigureOut">
              <a:rPr lang="nl-NL" smtClean="0"/>
              <a:t>05-11-19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195403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A81A8CCA-C82E-6E4C-A5BF-DC2C1B120ADA}" type="datetimeFigureOut">
              <a:rPr lang="nl-NL" smtClean="0"/>
              <a:t>05-11-19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1FBB6F4-1855-2E4C-BD69-0B220F69A117}" type="slidenum">
              <a:rPr lang="nl-NL" smtClean="0"/>
              <a:t>‹nr.›</a:t>
            </a:fld>
            <a:endParaRPr lang="nl-NL"/>
          </a:p>
        </p:txBody>
      </p:sp>
    </p:spTree>
    <p:extLst>
      <p:ext uri="{BB962C8B-B14F-4D97-AF65-F5344CB8AC3E}">
        <p14:creationId xmlns:p14="http://schemas.microsoft.com/office/powerpoint/2010/main" val="262604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A8CCA-C82E-6E4C-A5BF-DC2C1B120ADA}" type="datetimeFigureOut">
              <a:rPr lang="nl-NL" smtClean="0"/>
              <a:t>05-11-19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B6F4-1855-2E4C-BD69-0B220F69A117}" type="slidenum">
              <a:rPr lang="nl-NL" smtClean="0"/>
              <a:t>‹nr.›</a:t>
            </a:fld>
            <a:endParaRPr lang="nl-NL"/>
          </a:p>
        </p:txBody>
      </p:sp>
    </p:spTree>
    <p:extLst>
      <p:ext uri="{BB962C8B-B14F-4D97-AF65-F5344CB8AC3E}">
        <p14:creationId xmlns:p14="http://schemas.microsoft.com/office/powerpoint/2010/main" val="15495557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demos.be/blog/bruggenbouwpraktijken-beknopt-beschreven" TargetMode="External"/><Relationship Id="rId4" Type="http://schemas.openxmlformats.org/officeDocument/2006/relationships/hyperlink" Target="https://demos.be/kenniscentrum/praktijk/outreachend-werken-en-bottom-up-werken" TargetMode="External"/><Relationship Id="rId5" Type="http://schemas.openxmlformats.org/officeDocument/2006/relationships/hyperlink" Target="https://demos.be/kenniscentrum/praktijk/individuele-toeleiding" TargetMode="External"/><Relationship Id="rId6" Type="http://schemas.openxmlformats.org/officeDocument/2006/relationships/hyperlink" Target="https://demos.be/kenniscentrum/praktijk/verenigingsondersteuning" TargetMode="External"/><Relationship Id="rId7" Type="http://schemas.openxmlformats.org/officeDocument/2006/relationships/hyperlink" Target="https://demos.be/kenniscentrum/praktijk/samenwerking-en-netwerkvorming" TargetMode="External"/><Relationship Id="rId8" Type="http://schemas.openxmlformats.org/officeDocument/2006/relationships/hyperlink" Target="https://demos.be/kenniscentrum/artikel/hoe-dicht-je-de-kloof-tussen-mensen-in-armoede-en-het-vrijetijdsaanbod"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ociaalsportief.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0" y="-3812395"/>
            <a:ext cx="13062857" cy="1306285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625" y="718457"/>
            <a:ext cx="7629740" cy="5257800"/>
          </a:xfrm>
          <a:prstGeom prst="rect">
            <a:avLst/>
          </a:prstGeom>
        </p:spPr>
      </p:pic>
      <p:sp>
        <p:nvSpPr>
          <p:cNvPr id="4" name="Round Diagonal Corner Rectangle 3"/>
          <p:cNvSpPr/>
          <p:nvPr/>
        </p:nvSpPr>
        <p:spPr bwMode="auto">
          <a:xfrm>
            <a:off x="469779" y="1636694"/>
            <a:ext cx="2827437" cy="3698096"/>
          </a:xfrm>
          <a:prstGeom prst="round2DiagRect">
            <a:avLst/>
          </a:prstGeom>
          <a:solidFill>
            <a:srgbClr val="0070C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BE"/>
          </a:p>
        </p:txBody>
      </p:sp>
      <p:sp>
        <p:nvSpPr>
          <p:cNvPr id="2051" name="TextBox 8"/>
          <p:cNvSpPr txBox="1">
            <a:spLocks noChangeArrowheads="1"/>
          </p:cNvSpPr>
          <p:nvPr/>
        </p:nvSpPr>
        <p:spPr bwMode="auto">
          <a:xfrm>
            <a:off x="627457" y="2008414"/>
            <a:ext cx="2827437"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nl-BE" sz="2800" b="1" dirty="0">
                <a:solidFill>
                  <a:schemeClr val="bg1"/>
                </a:solidFill>
                <a:latin typeface="Verdana" charset="0"/>
                <a:cs typeface="Verdana" charset="0"/>
              </a:rPr>
              <a:t>Sociaal-sportieve praktijken</a:t>
            </a:r>
          </a:p>
          <a:p>
            <a:endParaRPr lang="nl-BE" sz="3000" b="1" dirty="0">
              <a:solidFill>
                <a:schemeClr val="bg1"/>
              </a:solidFill>
              <a:latin typeface="Verdana" charset="0"/>
              <a:cs typeface="Verdana" charset="0"/>
            </a:endParaRPr>
          </a:p>
          <a:p>
            <a:r>
              <a:rPr lang="nl-BE" dirty="0">
                <a:solidFill>
                  <a:schemeClr val="bg1"/>
                </a:solidFill>
                <a:latin typeface="Verdana" charset="0"/>
                <a:cs typeface="Verdana" charset="0"/>
              </a:rPr>
              <a:t>Beleidspraktijken van onderuit in het stedelijke sportlandschap</a:t>
            </a:r>
          </a:p>
        </p:txBody>
      </p:sp>
    </p:spTree>
    <p:extLst>
      <p:ext uri="{BB962C8B-B14F-4D97-AF65-F5344CB8AC3E}">
        <p14:creationId xmlns:p14="http://schemas.microsoft.com/office/powerpoint/2010/main" val="1835872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52400" y="487025"/>
            <a:ext cx="1264310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 typeface="Arial" charset="0"/>
              <a:buNone/>
            </a:pPr>
            <a:r>
              <a:rPr lang="nl-BE" altLang="nl-NL" sz="3000" b="1" dirty="0"/>
              <a:t>                            </a:t>
            </a:r>
            <a:r>
              <a:rPr lang="nl-BE" altLang="nl-NL" sz="3000" b="1" dirty="0" smtClean="0"/>
              <a:t>                               Opbouw  </a:t>
            </a:r>
            <a:endParaRPr lang="nl-BE" altLang="nl-NL" sz="3000" dirty="0"/>
          </a:p>
          <a:p>
            <a:pPr lvl="1" indent="0">
              <a:lnSpc>
                <a:spcPct val="100000"/>
              </a:lnSpc>
              <a:spcBef>
                <a:spcPct val="0"/>
              </a:spcBef>
              <a:buNone/>
            </a:pPr>
            <a:endParaRPr lang="nl-BE" altLang="nl-NL" sz="1600" dirty="0" smtClean="0"/>
          </a:p>
          <a:p>
            <a:pPr lvl="1" indent="0">
              <a:lnSpc>
                <a:spcPct val="100000"/>
              </a:lnSpc>
              <a:spcBef>
                <a:spcPct val="0"/>
              </a:spcBef>
              <a:buNone/>
            </a:pPr>
            <a:endParaRPr lang="nl-BE" altLang="nl-NL" sz="1600" dirty="0" smtClean="0"/>
          </a:p>
          <a:p>
            <a:pPr lvl="1" indent="0">
              <a:lnSpc>
                <a:spcPct val="100000"/>
              </a:lnSpc>
              <a:spcBef>
                <a:spcPct val="0"/>
              </a:spcBef>
              <a:buNone/>
            </a:pPr>
            <a:endParaRPr lang="nl-BE" altLang="nl-NL" sz="1600" dirty="0"/>
          </a:p>
          <a:p>
            <a:pPr marL="1257300" lvl="1" indent="-514350">
              <a:lnSpc>
                <a:spcPct val="100000"/>
              </a:lnSpc>
              <a:spcBef>
                <a:spcPct val="0"/>
              </a:spcBef>
              <a:buAutoNum type="arabicPeriod"/>
            </a:pPr>
            <a:r>
              <a:rPr lang="nl-BE" altLang="nl-NL" sz="1600" dirty="0"/>
              <a:t>Probleemstelling - Sport voor Allen ge(s)laagd</a:t>
            </a:r>
          </a:p>
          <a:p>
            <a:pPr marL="1257300" lvl="1" indent="-514350">
              <a:lnSpc>
                <a:spcPct val="100000"/>
              </a:lnSpc>
              <a:spcBef>
                <a:spcPct val="0"/>
              </a:spcBef>
              <a:buAutoNum type="arabicPeriod"/>
            </a:pPr>
            <a:endParaRPr lang="nl-BE" altLang="nl-NL" sz="1600" dirty="0"/>
          </a:p>
          <a:p>
            <a:pPr marL="1257300" lvl="1" indent="-514350">
              <a:lnSpc>
                <a:spcPct val="100000"/>
              </a:lnSpc>
              <a:spcBef>
                <a:spcPct val="0"/>
              </a:spcBef>
              <a:buAutoNum type="arabicPeriod"/>
            </a:pPr>
            <a:r>
              <a:rPr lang="nl-BE" altLang="nl-NL" sz="1600" dirty="0" smtClean="0"/>
              <a:t>Onderbelichte argumenten </a:t>
            </a:r>
          </a:p>
          <a:p>
            <a:pPr marL="1257300" lvl="1" indent="-514350">
              <a:lnSpc>
                <a:spcPct val="100000"/>
              </a:lnSpc>
              <a:spcBef>
                <a:spcPct val="0"/>
              </a:spcBef>
              <a:buAutoNum type="arabicPeriod"/>
            </a:pPr>
            <a:endParaRPr lang="nl-BE" altLang="nl-NL" sz="1800" b="1" dirty="0" smtClean="0"/>
          </a:p>
          <a:p>
            <a:pPr marL="1257300" lvl="1" indent="-514350">
              <a:lnSpc>
                <a:spcPct val="100000"/>
              </a:lnSpc>
              <a:spcBef>
                <a:spcPct val="0"/>
              </a:spcBef>
              <a:buAutoNum type="arabicPeriod"/>
            </a:pPr>
            <a:r>
              <a:rPr lang="nl-BE" altLang="nl-NL" sz="4000" b="1" dirty="0" smtClean="0"/>
              <a:t>Sociaal-sportieve praktijken </a:t>
            </a:r>
            <a:endParaRPr lang="nl-BE" altLang="nl-NL" sz="4000" dirty="0"/>
          </a:p>
          <a:p>
            <a:pPr marL="1257300" lvl="1" indent="-514350">
              <a:lnSpc>
                <a:spcPct val="100000"/>
              </a:lnSpc>
              <a:spcBef>
                <a:spcPct val="0"/>
              </a:spcBef>
              <a:buAutoNum type="arabicPeriod"/>
            </a:pPr>
            <a:endParaRPr lang="nl-BE" altLang="nl-NL" sz="1800" dirty="0"/>
          </a:p>
          <a:p>
            <a:pPr marL="1257300" lvl="1" indent="-514350">
              <a:lnSpc>
                <a:spcPct val="100000"/>
              </a:lnSpc>
              <a:spcBef>
                <a:spcPct val="0"/>
              </a:spcBef>
              <a:buAutoNum type="arabicPeriod"/>
            </a:pPr>
            <a:r>
              <a:rPr lang="nl-BE" altLang="nl-NL" sz="1600" dirty="0" smtClean="0"/>
              <a:t>Bruggen bouwen</a:t>
            </a:r>
            <a:endParaRPr lang="nl-BE" altLang="nl-NL" sz="2600" dirty="0"/>
          </a:p>
          <a:p>
            <a:pPr lvl="1" indent="0">
              <a:lnSpc>
                <a:spcPct val="100000"/>
              </a:lnSpc>
              <a:spcBef>
                <a:spcPct val="0"/>
              </a:spcBef>
              <a:buNone/>
            </a:pPr>
            <a:endParaRPr lang="nl-BE" altLang="nl-NL" sz="2600" dirty="0"/>
          </a:p>
          <a:p>
            <a:pPr lvl="1" indent="0">
              <a:lnSpc>
                <a:spcPct val="100000"/>
              </a:lnSpc>
              <a:spcBef>
                <a:spcPct val="0"/>
              </a:spcBef>
              <a:buNone/>
            </a:pPr>
            <a:endParaRPr lang="nl-BE" altLang="nl-NL" sz="2600" dirty="0"/>
          </a:p>
        </p:txBody>
      </p:sp>
      <p:sp>
        <p:nvSpPr>
          <p:cNvPr id="2" name="Rectangle 3"/>
          <p:cNvSpPr>
            <a:spLocks noChangeArrowheads="1"/>
          </p:cNvSpPr>
          <p:nvPr/>
        </p:nvSpPr>
        <p:spPr bwMode="auto">
          <a:xfrm>
            <a:off x="463550" y="5654675"/>
            <a:ext cx="1913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nl-NL"/>
          </a:p>
        </p:txBody>
      </p:sp>
      <p:sp>
        <p:nvSpPr>
          <p:cNvPr id="3" name="Rectangle 4"/>
          <p:cNvSpPr>
            <a:spLocks noChangeArrowheads="1"/>
          </p:cNvSpPr>
          <p:nvPr/>
        </p:nvSpPr>
        <p:spPr bwMode="auto">
          <a:xfrm>
            <a:off x="2405063" y="4656138"/>
            <a:ext cx="19138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nl-NL" altLang="nl-NL"/>
              <a:t>        </a:t>
            </a:r>
          </a:p>
        </p:txBody>
      </p:sp>
      <p:sp>
        <p:nvSpPr>
          <p:cNvPr id="5" name="Rectangle 1"/>
          <p:cNvSpPr>
            <a:spLocks noChangeArrowheads="1"/>
          </p:cNvSpPr>
          <p:nvPr/>
        </p:nvSpPr>
        <p:spPr bwMode="auto">
          <a:xfrm>
            <a:off x="2238258" y="6226175"/>
            <a:ext cx="1256377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lvl="1" indent="0">
              <a:lnSpc>
                <a:spcPct val="100000"/>
              </a:lnSpc>
              <a:spcBef>
                <a:spcPct val="0"/>
              </a:spcBef>
              <a:buNone/>
            </a:pPr>
            <a:endParaRPr lang="nl-BE" altLang="nl-NL" sz="3000" dirty="0"/>
          </a:p>
          <a:p>
            <a:pPr marL="1257300" lvl="1" indent="-514350">
              <a:lnSpc>
                <a:spcPct val="100000"/>
              </a:lnSpc>
              <a:spcBef>
                <a:spcPct val="0"/>
              </a:spcBef>
              <a:buAutoNum type="arabicPeriod"/>
            </a:pPr>
            <a:endParaRPr lang="nl-BE" altLang="nl-NL" sz="2600" dirty="0"/>
          </a:p>
          <a:p>
            <a:pPr lvl="1" indent="0">
              <a:lnSpc>
                <a:spcPct val="100000"/>
              </a:lnSpc>
              <a:spcBef>
                <a:spcPct val="0"/>
              </a:spcBef>
              <a:buNone/>
            </a:pPr>
            <a:endParaRPr lang="nl-BE" altLang="nl-NL" sz="2600" dirty="0"/>
          </a:p>
          <a:p>
            <a:pPr lvl="1" indent="0">
              <a:lnSpc>
                <a:spcPct val="100000"/>
              </a:lnSpc>
              <a:spcBef>
                <a:spcPct val="0"/>
              </a:spcBef>
              <a:buNone/>
            </a:pPr>
            <a:endParaRPr lang="nl-BE" altLang="nl-NL" sz="2600" dirty="0"/>
          </a:p>
        </p:txBody>
      </p:sp>
    </p:spTree>
    <p:extLst>
      <p:ext uri="{BB962C8B-B14F-4D97-AF65-F5344CB8AC3E}">
        <p14:creationId xmlns:p14="http://schemas.microsoft.com/office/powerpoint/2010/main" val="764691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8"/>
          <p:cNvSpPr txBox="1">
            <a:spLocks noChangeArrowheads="1"/>
          </p:cNvSpPr>
          <p:nvPr/>
        </p:nvSpPr>
        <p:spPr bwMode="auto">
          <a:xfrm>
            <a:off x="7470775" y="3894138"/>
            <a:ext cx="27320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nl-BE" altLang="nl-NL" sz="2400" b="1" dirty="0">
                <a:solidFill>
                  <a:schemeClr val="bg1"/>
                </a:solidFill>
                <a:latin typeface="Verdana" charset="0"/>
                <a:ea typeface="ＭＳ Ｐゴシック" charset="-128"/>
                <a:cs typeface="Verdana" charset="0"/>
              </a:rPr>
              <a:t>4</a:t>
            </a:r>
            <a:r>
              <a:rPr lang="nl-BE" altLang="nl-NL" sz="2400" dirty="0">
                <a:solidFill>
                  <a:schemeClr val="bg1"/>
                </a:solidFill>
                <a:latin typeface="Verdana" charset="0"/>
                <a:ea typeface="ＭＳ Ｐゴシック" charset="-128"/>
                <a:cs typeface="Verdana" charset="0"/>
              </a:rPr>
              <a:t> – titel van het eerste deel van de presentatie in Verdana 24 nt bold   </a:t>
            </a:r>
          </a:p>
        </p:txBody>
      </p:sp>
      <p:sp>
        <p:nvSpPr>
          <p:cNvPr id="2" name="Rectangle 1"/>
          <p:cNvSpPr/>
          <p:nvPr/>
        </p:nvSpPr>
        <p:spPr>
          <a:xfrm>
            <a:off x="139148" y="614515"/>
            <a:ext cx="11748729" cy="6463308"/>
          </a:xfrm>
          <a:prstGeom prst="rect">
            <a:avLst/>
          </a:prstGeom>
        </p:spPr>
        <p:txBody>
          <a:bodyPr wrap="square">
            <a:spAutoFit/>
          </a:bodyPr>
          <a:lstStyle/>
          <a:p>
            <a:pPr>
              <a:lnSpc>
                <a:spcPct val="150000"/>
              </a:lnSpc>
              <a:defRPr/>
            </a:pPr>
            <a:r>
              <a:rPr lang="nl-BE" sz="1600" dirty="0"/>
              <a:t> </a:t>
            </a:r>
          </a:p>
          <a:p>
            <a:pPr>
              <a:lnSpc>
                <a:spcPct val="150000"/>
              </a:lnSpc>
              <a:defRPr/>
            </a:pPr>
            <a:endParaRPr lang="nl-BE" sz="2000" b="1" dirty="0"/>
          </a:p>
          <a:p>
            <a:pPr>
              <a:lnSpc>
                <a:spcPct val="150000"/>
              </a:lnSpc>
              <a:defRPr/>
            </a:pPr>
            <a:endParaRPr lang="nl-BE" sz="2000" b="1" dirty="0"/>
          </a:p>
          <a:p>
            <a:pPr>
              <a:lnSpc>
                <a:spcPct val="150000"/>
              </a:lnSpc>
              <a:defRPr/>
            </a:pPr>
            <a:endParaRPr lang="nl-BE" sz="2000" b="1" dirty="0"/>
          </a:p>
          <a:p>
            <a:pPr>
              <a:lnSpc>
                <a:spcPct val="150000"/>
              </a:lnSpc>
              <a:defRPr/>
            </a:pPr>
            <a:endParaRPr lang="nl-BE" sz="2000" b="1" dirty="0"/>
          </a:p>
          <a:p>
            <a:pPr>
              <a:lnSpc>
                <a:spcPct val="150000"/>
              </a:lnSpc>
              <a:defRPr/>
            </a:pPr>
            <a:endParaRPr lang="nl-BE" sz="2000" b="1" dirty="0"/>
          </a:p>
          <a:p>
            <a:pPr>
              <a:lnSpc>
                <a:spcPct val="150000"/>
              </a:lnSpc>
              <a:defRPr/>
            </a:pPr>
            <a:endParaRPr lang="nl-BE" sz="2000" b="1" dirty="0"/>
          </a:p>
          <a:p>
            <a:pPr>
              <a:lnSpc>
                <a:spcPct val="150000"/>
              </a:lnSpc>
              <a:defRPr/>
            </a:pPr>
            <a:r>
              <a:rPr lang="nl-BE" sz="2000" b="1" dirty="0" smtClean="0"/>
              <a:t>        Een ‘nieuw’ </a:t>
            </a:r>
            <a:r>
              <a:rPr lang="nl-BE" sz="2000" b="1" dirty="0"/>
              <a:t>concept?</a:t>
            </a:r>
          </a:p>
          <a:p>
            <a:pPr marL="1257300" lvl="2" indent="-342900">
              <a:lnSpc>
                <a:spcPct val="150000"/>
              </a:lnSpc>
              <a:buFont typeface="Arial" charset="0"/>
              <a:buChar char="•"/>
              <a:defRPr/>
            </a:pPr>
            <a:r>
              <a:rPr lang="nl-BE" sz="2000" dirty="0" smtClean="0"/>
              <a:t>om </a:t>
            </a:r>
            <a:r>
              <a:rPr lang="nl-BE" sz="2000" dirty="0"/>
              <a:t>onderbelichte aspecten in het sportlandschap scherper krijgen </a:t>
            </a:r>
          </a:p>
          <a:p>
            <a:pPr marL="1257300" lvl="2" indent="-342900">
              <a:lnSpc>
                <a:spcPct val="150000"/>
              </a:lnSpc>
              <a:buFont typeface="Arial" charset="0"/>
              <a:buChar char="•"/>
              <a:defRPr/>
            </a:pPr>
            <a:r>
              <a:rPr lang="nl-BE" sz="2000" dirty="0"/>
              <a:t>geen vervangterm (</a:t>
            </a:r>
            <a:r>
              <a:rPr lang="nl-BE" sz="2000" dirty="0" smtClean="0"/>
              <a:t>bv. </a:t>
            </a:r>
            <a:r>
              <a:rPr lang="nl-BE" sz="2000" dirty="0"/>
              <a:t>buurtsport, </a:t>
            </a:r>
            <a:r>
              <a:rPr lang="nl-BE" sz="2000" dirty="0" smtClean="0"/>
              <a:t>sport </a:t>
            </a:r>
            <a:r>
              <a:rPr lang="nl-BE" sz="2000" dirty="0"/>
              <a:t>plus...)</a:t>
            </a:r>
          </a:p>
          <a:p>
            <a:pPr marL="1257300" lvl="2" indent="-342900">
              <a:lnSpc>
                <a:spcPct val="150000"/>
              </a:lnSpc>
              <a:buFont typeface="Arial" charset="0"/>
              <a:buChar char="•"/>
              <a:defRPr/>
            </a:pPr>
            <a:r>
              <a:rPr lang="nl-BE" sz="2000" dirty="0"/>
              <a:t>voorbij statische organisatorische benadering</a:t>
            </a:r>
          </a:p>
          <a:p>
            <a:pPr marL="1257300" lvl="2" indent="-342900">
              <a:lnSpc>
                <a:spcPct val="150000"/>
              </a:lnSpc>
              <a:buFont typeface="Arial" charset="0"/>
              <a:buChar char="•"/>
              <a:defRPr/>
            </a:pPr>
            <a:r>
              <a:rPr lang="nl-BE" sz="2000" dirty="0"/>
              <a:t>recht doen aan </a:t>
            </a:r>
            <a:r>
              <a:rPr lang="nl-BE" sz="2000" dirty="0" smtClean="0"/>
              <a:t>meervoudige en </a:t>
            </a:r>
            <a:r>
              <a:rPr lang="nl-BE" sz="2000" dirty="0"/>
              <a:t>hybride identiteit van beschreven praktijken</a:t>
            </a:r>
            <a:endParaRPr lang="nl-BE" sz="2000" b="1" dirty="0"/>
          </a:p>
          <a:p>
            <a:pPr>
              <a:defRPr/>
            </a:pPr>
            <a:endParaRPr lang="nl-BE" sz="2000" i="1" dirty="0"/>
          </a:p>
          <a:p>
            <a:pPr>
              <a:defRPr/>
            </a:pPr>
            <a:endParaRPr lang="nl-BE" sz="2000" i="1" dirty="0"/>
          </a:p>
          <a:p>
            <a:pPr>
              <a:defRPr/>
            </a:pPr>
            <a:endParaRPr lang="nl-BE" sz="2000" i="1" dirty="0"/>
          </a:p>
        </p:txBody>
      </p:sp>
      <p:sp>
        <p:nvSpPr>
          <p:cNvPr id="4" name="Rectangle 1"/>
          <p:cNvSpPr/>
          <p:nvPr/>
        </p:nvSpPr>
        <p:spPr>
          <a:xfrm>
            <a:off x="2928238" y="319660"/>
            <a:ext cx="13525501" cy="1208023"/>
          </a:xfrm>
          <a:prstGeom prst="rect">
            <a:avLst/>
          </a:prstGeom>
        </p:spPr>
        <p:txBody>
          <a:bodyPr wrap="square">
            <a:spAutoFit/>
          </a:bodyPr>
          <a:lstStyle/>
          <a:p>
            <a:pPr>
              <a:lnSpc>
                <a:spcPct val="150000"/>
              </a:lnSpc>
              <a:defRPr/>
            </a:pPr>
            <a:r>
              <a:rPr lang="nl-BE" sz="3000" b="1" dirty="0"/>
              <a:t>Sociaal-sportieve praktijken</a:t>
            </a:r>
            <a:r>
              <a:rPr lang="nl-BE" sz="3500" b="1" dirty="0"/>
              <a:t> </a:t>
            </a:r>
          </a:p>
          <a:p>
            <a:pPr>
              <a:defRPr/>
            </a:pPr>
            <a:endParaRPr lang="nl-BE" sz="2000" i="1" dirty="0"/>
          </a:p>
        </p:txBody>
      </p:sp>
      <p:sp>
        <p:nvSpPr>
          <p:cNvPr id="5" name="Rechthoek 4"/>
          <p:cNvSpPr/>
          <p:nvPr/>
        </p:nvSpPr>
        <p:spPr>
          <a:xfrm>
            <a:off x="695739" y="1542837"/>
            <a:ext cx="10121153" cy="14312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BE" b="1" i="1" dirty="0"/>
              <a:t>Sociaal-sportieve praktijken zijn hybride organisaties die elementen van sport-verenigen en </a:t>
            </a:r>
            <a:r>
              <a:rPr lang="nl-BE" b="1" i="1" dirty="0" smtClean="0"/>
              <a:t>(afgeleide) vormen </a:t>
            </a:r>
            <a:r>
              <a:rPr lang="nl-BE" b="1" i="1" dirty="0"/>
              <a:t>van sociaal werk combineren</a:t>
            </a:r>
            <a:endParaRPr lang="nl-NL" dirty="0"/>
          </a:p>
        </p:txBody>
      </p:sp>
    </p:spTree>
    <p:extLst>
      <p:ext uri="{BB962C8B-B14F-4D97-AF65-F5344CB8AC3E}">
        <p14:creationId xmlns:p14="http://schemas.microsoft.com/office/powerpoint/2010/main" val="13999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8"/>
          <p:cNvSpPr txBox="1">
            <a:spLocks noChangeArrowheads="1"/>
          </p:cNvSpPr>
          <p:nvPr/>
        </p:nvSpPr>
        <p:spPr bwMode="auto">
          <a:xfrm>
            <a:off x="7470775" y="3894138"/>
            <a:ext cx="27320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nl-BE" altLang="nl-NL" sz="2400" b="1" dirty="0">
                <a:solidFill>
                  <a:schemeClr val="bg1"/>
                </a:solidFill>
                <a:latin typeface="Verdana" charset="0"/>
                <a:ea typeface="ＭＳ Ｐゴシック" charset="-128"/>
                <a:cs typeface="Verdana" charset="0"/>
              </a:rPr>
              <a:t>4</a:t>
            </a:r>
            <a:r>
              <a:rPr lang="nl-BE" altLang="nl-NL" sz="2400" dirty="0">
                <a:solidFill>
                  <a:schemeClr val="bg1"/>
                </a:solidFill>
                <a:latin typeface="Verdana" charset="0"/>
                <a:ea typeface="ＭＳ Ｐゴシック" charset="-128"/>
                <a:cs typeface="Verdana" charset="0"/>
              </a:rPr>
              <a:t> – titel van het eerste deel van de presentatie in Verdana 24 nt bold   </a:t>
            </a:r>
          </a:p>
        </p:txBody>
      </p:sp>
      <p:sp>
        <p:nvSpPr>
          <p:cNvPr id="2" name="Rectangle 1"/>
          <p:cNvSpPr/>
          <p:nvPr/>
        </p:nvSpPr>
        <p:spPr>
          <a:xfrm>
            <a:off x="182880" y="815683"/>
            <a:ext cx="11989199" cy="9171742"/>
          </a:xfrm>
          <a:prstGeom prst="rect">
            <a:avLst/>
          </a:prstGeom>
        </p:spPr>
        <p:txBody>
          <a:bodyPr wrap="square">
            <a:spAutoFit/>
          </a:bodyPr>
          <a:lstStyle/>
          <a:p>
            <a:pPr>
              <a:lnSpc>
                <a:spcPct val="150000"/>
              </a:lnSpc>
              <a:defRPr/>
            </a:pPr>
            <a:endParaRPr lang="nl-BE" sz="2000" b="1" dirty="0"/>
          </a:p>
          <a:p>
            <a:pPr>
              <a:lnSpc>
                <a:spcPct val="150000"/>
              </a:lnSpc>
              <a:defRPr/>
            </a:pPr>
            <a:r>
              <a:rPr lang="nl-BE" sz="2000" b="1" dirty="0" smtClean="0"/>
              <a:t>  Kader </a:t>
            </a:r>
            <a:r>
              <a:rPr lang="nl-BE" sz="2000" b="1" dirty="0"/>
              <a:t>dat diversiteit aan sociaal-sportieve organisaties niet problematiseert</a:t>
            </a:r>
            <a:endParaRPr lang="nl-BE" sz="2000" dirty="0"/>
          </a:p>
          <a:p>
            <a:pPr>
              <a:lnSpc>
                <a:spcPct val="150000"/>
              </a:lnSpc>
              <a:defRPr/>
            </a:pPr>
            <a:r>
              <a:rPr lang="nl-BE" sz="2000" dirty="0"/>
              <a:t> 	</a:t>
            </a:r>
          </a:p>
          <a:p>
            <a:pPr>
              <a:lnSpc>
                <a:spcPct val="150000"/>
              </a:lnSpc>
              <a:defRPr/>
            </a:pPr>
            <a:r>
              <a:rPr lang="nl-BE" sz="2000" dirty="0" smtClean="0"/>
              <a:t>	1</a:t>
            </a:r>
            <a:r>
              <a:rPr lang="nl-BE" sz="2000" dirty="0"/>
              <a:t>) evoluerende organisatievormen     </a:t>
            </a:r>
          </a:p>
          <a:p>
            <a:pPr>
              <a:lnSpc>
                <a:spcPct val="150000"/>
              </a:lnSpc>
              <a:defRPr/>
            </a:pPr>
            <a:endParaRPr lang="nl-BE" sz="2000" dirty="0"/>
          </a:p>
          <a:p>
            <a:pPr>
              <a:lnSpc>
                <a:spcPct val="150000"/>
              </a:lnSpc>
              <a:defRPr/>
            </a:pPr>
            <a:r>
              <a:rPr lang="nl-BE" sz="2000" dirty="0" smtClean="0"/>
              <a:t>	2</a:t>
            </a:r>
            <a:r>
              <a:rPr lang="nl-BE" sz="2000" dirty="0"/>
              <a:t>) ambities   </a:t>
            </a:r>
          </a:p>
          <a:p>
            <a:pPr>
              <a:lnSpc>
                <a:spcPct val="150000"/>
              </a:lnSpc>
              <a:defRPr/>
            </a:pPr>
            <a:endParaRPr lang="nl-BE" sz="2000" dirty="0"/>
          </a:p>
          <a:p>
            <a:pPr>
              <a:lnSpc>
                <a:spcPct val="150000"/>
              </a:lnSpc>
              <a:defRPr/>
            </a:pPr>
            <a:r>
              <a:rPr lang="nl-BE" sz="2000" dirty="0" smtClean="0"/>
              <a:t>	3</a:t>
            </a:r>
            <a:r>
              <a:rPr lang="nl-BE" sz="2000" dirty="0"/>
              <a:t>) historische (beleids)contexten  </a:t>
            </a:r>
          </a:p>
          <a:p>
            <a:pPr>
              <a:lnSpc>
                <a:spcPct val="150000"/>
              </a:lnSpc>
              <a:defRPr/>
            </a:pPr>
            <a:endParaRPr lang="nl-BE" sz="2000" dirty="0"/>
          </a:p>
          <a:p>
            <a:pPr>
              <a:lnSpc>
                <a:spcPct val="150000"/>
              </a:lnSpc>
              <a:defRPr/>
            </a:pPr>
            <a:r>
              <a:rPr lang="nl-BE" sz="2000" dirty="0" smtClean="0"/>
              <a:t>	4</a:t>
            </a:r>
            <a:r>
              <a:rPr lang="nl-BE" sz="2000" dirty="0"/>
              <a:t>) doelgroepen</a:t>
            </a:r>
          </a:p>
          <a:p>
            <a:pPr>
              <a:lnSpc>
                <a:spcPct val="150000"/>
              </a:lnSpc>
              <a:defRPr/>
            </a:pPr>
            <a:endParaRPr lang="nl-BE" sz="2000" i="1" dirty="0"/>
          </a:p>
          <a:p>
            <a:pPr>
              <a:lnSpc>
                <a:spcPct val="150000"/>
              </a:lnSpc>
              <a:defRPr/>
            </a:pPr>
            <a:endParaRPr lang="nl-BE" sz="2000" i="1" dirty="0"/>
          </a:p>
          <a:p>
            <a:pPr>
              <a:lnSpc>
                <a:spcPct val="150000"/>
              </a:lnSpc>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p:txBody>
      </p:sp>
      <p:sp>
        <p:nvSpPr>
          <p:cNvPr id="4" name="Rectangle 1"/>
          <p:cNvSpPr/>
          <p:nvPr/>
        </p:nvSpPr>
        <p:spPr>
          <a:xfrm>
            <a:off x="1927764" y="336350"/>
            <a:ext cx="13525501" cy="1092607"/>
          </a:xfrm>
          <a:prstGeom prst="rect">
            <a:avLst/>
          </a:prstGeom>
        </p:spPr>
        <p:txBody>
          <a:bodyPr wrap="square">
            <a:spAutoFit/>
          </a:bodyPr>
          <a:lstStyle/>
          <a:p>
            <a:pPr>
              <a:lnSpc>
                <a:spcPct val="150000"/>
              </a:lnSpc>
              <a:defRPr/>
            </a:pPr>
            <a:r>
              <a:rPr lang="nl-BE" sz="3000" b="1" dirty="0" smtClean="0"/>
              <a:t>Sociaal-sportieve praktijken</a:t>
            </a:r>
            <a:endParaRPr lang="nl-BE" sz="3000" b="1" dirty="0"/>
          </a:p>
          <a:p>
            <a:pPr>
              <a:defRPr/>
            </a:pPr>
            <a:endParaRPr lang="nl-BE" sz="2000" i="1" dirty="0"/>
          </a:p>
        </p:txBody>
      </p:sp>
      <p:pic>
        <p:nvPicPr>
          <p:cNvPr id="6" name="Picture 3" descr="ity pirates linkero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223" y="21099"/>
            <a:ext cx="2307762" cy="202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222" y="2042232"/>
            <a:ext cx="2268777" cy="1509933"/>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9054" y="3546495"/>
            <a:ext cx="2301931" cy="1534246"/>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261" y="5049079"/>
            <a:ext cx="2411894" cy="1808921"/>
          </a:xfrm>
          <a:prstGeom prst="rect">
            <a:avLst/>
          </a:prstGeom>
        </p:spPr>
      </p:pic>
    </p:spTree>
    <p:extLst>
      <p:ext uri="{BB962C8B-B14F-4D97-AF65-F5344CB8AC3E}">
        <p14:creationId xmlns:p14="http://schemas.microsoft.com/office/powerpoint/2010/main" val="734070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52400" y="487025"/>
            <a:ext cx="1264310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 typeface="Arial" charset="0"/>
              <a:buNone/>
            </a:pPr>
            <a:r>
              <a:rPr lang="nl-BE" altLang="nl-NL" sz="3000" b="1" dirty="0"/>
              <a:t>                            </a:t>
            </a:r>
            <a:r>
              <a:rPr lang="nl-BE" altLang="nl-NL" sz="3000" b="1" dirty="0" smtClean="0"/>
              <a:t>                               Opbouw  </a:t>
            </a:r>
            <a:endParaRPr lang="nl-BE" altLang="nl-NL" sz="3000" dirty="0"/>
          </a:p>
          <a:p>
            <a:pPr lvl="1" indent="0">
              <a:lnSpc>
                <a:spcPct val="100000"/>
              </a:lnSpc>
              <a:spcBef>
                <a:spcPct val="0"/>
              </a:spcBef>
              <a:buNone/>
            </a:pPr>
            <a:endParaRPr lang="nl-BE" altLang="nl-NL" sz="1600" dirty="0" smtClean="0"/>
          </a:p>
          <a:p>
            <a:pPr lvl="1" indent="0">
              <a:lnSpc>
                <a:spcPct val="100000"/>
              </a:lnSpc>
              <a:spcBef>
                <a:spcPct val="0"/>
              </a:spcBef>
              <a:buNone/>
            </a:pPr>
            <a:endParaRPr lang="nl-BE" altLang="nl-NL" sz="1600" dirty="0" smtClean="0"/>
          </a:p>
          <a:p>
            <a:pPr lvl="1" indent="0">
              <a:lnSpc>
                <a:spcPct val="100000"/>
              </a:lnSpc>
              <a:spcBef>
                <a:spcPct val="0"/>
              </a:spcBef>
              <a:buNone/>
            </a:pPr>
            <a:endParaRPr lang="nl-BE" altLang="nl-NL" sz="1600" dirty="0"/>
          </a:p>
          <a:p>
            <a:pPr marL="1257300" lvl="1" indent="-514350">
              <a:lnSpc>
                <a:spcPct val="100000"/>
              </a:lnSpc>
              <a:spcBef>
                <a:spcPct val="0"/>
              </a:spcBef>
              <a:buAutoNum type="arabicPeriod"/>
            </a:pPr>
            <a:r>
              <a:rPr lang="nl-BE" altLang="nl-NL" sz="1600" dirty="0"/>
              <a:t>Probleemstelling - Sport voor Allen ge(s)laagd</a:t>
            </a:r>
          </a:p>
          <a:p>
            <a:pPr marL="1257300" lvl="1" indent="-514350">
              <a:lnSpc>
                <a:spcPct val="100000"/>
              </a:lnSpc>
              <a:spcBef>
                <a:spcPct val="0"/>
              </a:spcBef>
              <a:buAutoNum type="arabicPeriod"/>
            </a:pPr>
            <a:endParaRPr lang="nl-BE" altLang="nl-NL" sz="1600" dirty="0"/>
          </a:p>
          <a:p>
            <a:pPr marL="1257300" lvl="1" indent="-514350">
              <a:lnSpc>
                <a:spcPct val="100000"/>
              </a:lnSpc>
              <a:spcBef>
                <a:spcPct val="0"/>
              </a:spcBef>
              <a:buAutoNum type="arabicPeriod"/>
            </a:pPr>
            <a:r>
              <a:rPr lang="nl-BE" altLang="nl-NL" sz="1600" dirty="0" smtClean="0"/>
              <a:t>Onderbelichte argumenten </a:t>
            </a:r>
          </a:p>
          <a:p>
            <a:pPr marL="1257300" lvl="1" indent="-514350">
              <a:lnSpc>
                <a:spcPct val="100000"/>
              </a:lnSpc>
              <a:spcBef>
                <a:spcPct val="0"/>
              </a:spcBef>
              <a:buAutoNum type="arabicPeriod"/>
            </a:pPr>
            <a:endParaRPr lang="nl-BE" altLang="nl-NL" sz="1800" b="1" dirty="0" smtClean="0"/>
          </a:p>
          <a:p>
            <a:pPr marL="1257300" lvl="1" indent="-514350">
              <a:lnSpc>
                <a:spcPct val="100000"/>
              </a:lnSpc>
              <a:spcBef>
                <a:spcPct val="0"/>
              </a:spcBef>
              <a:buAutoNum type="arabicPeriod"/>
            </a:pPr>
            <a:r>
              <a:rPr lang="nl-BE" altLang="nl-NL" sz="1800" dirty="0" smtClean="0"/>
              <a:t>Sociaal-sportieve praktijken </a:t>
            </a:r>
            <a:endParaRPr lang="nl-BE" altLang="nl-NL" sz="1800" dirty="0"/>
          </a:p>
          <a:p>
            <a:pPr marL="1257300" lvl="1" indent="-514350">
              <a:lnSpc>
                <a:spcPct val="100000"/>
              </a:lnSpc>
              <a:spcBef>
                <a:spcPct val="0"/>
              </a:spcBef>
              <a:buAutoNum type="arabicPeriod"/>
            </a:pPr>
            <a:endParaRPr lang="nl-BE" altLang="nl-NL" sz="1800" dirty="0"/>
          </a:p>
          <a:p>
            <a:pPr marL="1257300" lvl="1" indent="-514350">
              <a:lnSpc>
                <a:spcPct val="100000"/>
              </a:lnSpc>
              <a:spcBef>
                <a:spcPct val="0"/>
              </a:spcBef>
              <a:buAutoNum type="arabicPeriod"/>
            </a:pPr>
            <a:r>
              <a:rPr lang="nl-BE" altLang="nl-NL" sz="1600" b="1" dirty="0" smtClean="0"/>
              <a:t>Bruggen bouwen tussen jeugdwerk, sport en mensen in armoede</a:t>
            </a:r>
            <a:endParaRPr lang="nl-BE" altLang="nl-NL" sz="1600" b="1" dirty="0"/>
          </a:p>
          <a:p>
            <a:pPr marL="1257300" lvl="1" indent="-514350">
              <a:lnSpc>
                <a:spcPct val="100000"/>
              </a:lnSpc>
              <a:spcBef>
                <a:spcPct val="0"/>
              </a:spcBef>
              <a:buAutoNum type="arabicPeriod"/>
            </a:pPr>
            <a:endParaRPr lang="nl-BE" altLang="nl-NL" sz="2600" dirty="0"/>
          </a:p>
          <a:p>
            <a:pPr lvl="1" indent="0">
              <a:lnSpc>
                <a:spcPct val="100000"/>
              </a:lnSpc>
              <a:spcBef>
                <a:spcPct val="0"/>
              </a:spcBef>
              <a:buNone/>
            </a:pPr>
            <a:endParaRPr lang="nl-BE" altLang="nl-NL" sz="2600" dirty="0"/>
          </a:p>
          <a:p>
            <a:pPr lvl="1" indent="0">
              <a:lnSpc>
                <a:spcPct val="100000"/>
              </a:lnSpc>
              <a:spcBef>
                <a:spcPct val="0"/>
              </a:spcBef>
              <a:buNone/>
            </a:pPr>
            <a:endParaRPr lang="nl-BE" altLang="nl-NL" sz="2600" dirty="0"/>
          </a:p>
        </p:txBody>
      </p:sp>
      <p:sp>
        <p:nvSpPr>
          <p:cNvPr id="2" name="Rectangle 3"/>
          <p:cNvSpPr>
            <a:spLocks noChangeArrowheads="1"/>
          </p:cNvSpPr>
          <p:nvPr/>
        </p:nvSpPr>
        <p:spPr bwMode="auto">
          <a:xfrm>
            <a:off x="463550" y="5654675"/>
            <a:ext cx="1913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nl-NL"/>
          </a:p>
        </p:txBody>
      </p:sp>
      <p:sp>
        <p:nvSpPr>
          <p:cNvPr id="3" name="Rectangle 4"/>
          <p:cNvSpPr>
            <a:spLocks noChangeArrowheads="1"/>
          </p:cNvSpPr>
          <p:nvPr/>
        </p:nvSpPr>
        <p:spPr bwMode="auto">
          <a:xfrm>
            <a:off x="2405063" y="4656138"/>
            <a:ext cx="19138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nl-NL" altLang="nl-NL"/>
              <a:t>        </a:t>
            </a:r>
          </a:p>
        </p:txBody>
      </p:sp>
      <p:sp>
        <p:nvSpPr>
          <p:cNvPr id="5" name="Rectangle 1"/>
          <p:cNvSpPr>
            <a:spLocks noChangeArrowheads="1"/>
          </p:cNvSpPr>
          <p:nvPr/>
        </p:nvSpPr>
        <p:spPr bwMode="auto">
          <a:xfrm>
            <a:off x="2238258" y="6226175"/>
            <a:ext cx="1256377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lvl="1" indent="0">
              <a:lnSpc>
                <a:spcPct val="100000"/>
              </a:lnSpc>
              <a:spcBef>
                <a:spcPct val="0"/>
              </a:spcBef>
              <a:buNone/>
            </a:pPr>
            <a:endParaRPr lang="nl-BE" altLang="nl-NL" sz="3000" dirty="0"/>
          </a:p>
          <a:p>
            <a:pPr marL="1257300" lvl="1" indent="-514350">
              <a:lnSpc>
                <a:spcPct val="100000"/>
              </a:lnSpc>
              <a:spcBef>
                <a:spcPct val="0"/>
              </a:spcBef>
              <a:buAutoNum type="arabicPeriod"/>
            </a:pPr>
            <a:endParaRPr lang="nl-BE" altLang="nl-NL" sz="2600" dirty="0"/>
          </a:p>
          <a:p>
            <a:pPr lvl="1" indent="0">
              <a:lnSpc>
                <a:spcPct val="100000"/>
              </a:lnSpc>
              <a:spcBef>
                <a:spcPct val="0"/>
              </a:spcBef>
              <a:buNone/>
            </a:pPr>
            <a:endParaRPr lang="nl-BE" altLang="nl-NL" sz="2600" dirty="0"/>
          </a:p>
          <a:p>
            <a:pPr lvl="1" indent="0">
              <a:lnSpc>
                <a:spcPct val="100000"/>
              </a:lnSpc>
              <a:spcBef>
                <a:spcPct val="0"/>
              </a:spcBef>
              <a:buNone/>
            </a:pPr>
            <a:endParaRPr lang="nl-BE" altLang="nl-NL" sz="2600" dirty="0"/>
          </a:p>
        </p:txBody>
      </p:sp>
    </p:spTree>
    <p:extLst>
      <p:ext uri="{BB962C8B-B14F-4D97-AF65-F5344CB8AC3E}">
        <p14:creationId xmlns:p14="http://schemas.microsoft.com/office/powerpoint/2010/main" val="157297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8"/>
          <p:cNvSpPr txBox="1">
            <a:spLocks noChangeArrowheads="1"/>
          </p:cNvSpPr>
          <p:nvPr/>
        </p:nvSpPr>
        <p:spPr bwMode="auto">
          <a:xfrm>
            <a:off x="7470775" y="3894138"/>
            <a:ext cx="27320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nl-BE" altLang="nl-NL" sz="2400" b="1" dirty="0">
                <a:solidFill>
                  <a:schemeClr val="bg1"/>
                </a:solidFill>
                <a:latin typeface="Verdana" charset="0"/>
                <a:ea typeface="ＭＳ Ｐゴシック" charset="-128"/>
                <a:cs typeface="Verdana" charset="0"/>
              </a:rPr>
              <a:t>4</a:t>
            </a:r>
            <a:r>
              <a:rPr lang="nl-BE" altLang="nl-NL" sz="2400" dirty="0">
                <a:solidFill>
                  <a:schemeClr val="bg1"/>
                </a:solidFill>
                <a:latin typeface="Verdana" charset="0"/>
                <a:ea typeface="ＭＳ Ｐゴシック" charset="-128"/>
                <a:cs typeface="Verdana" charset="0"/>
              </a:rPr>
              <a:t> – titel van het eerste deel van de presentatie in Verdana 24 nt bold   </a:t>
            </a:r>
          </a:p>
        </p:txBody>
      </p:sp>
      <p:sp>
        <p:nvSpPr>
          <p:cNvPr id="2" name="Rectangle 1"/>
          <p:cNvSpPr/>
          <p:nvPr/>
        </p:nvSpPr>
        <p:spPr>
          <a:xfrm>
            <a:off x="182880" y="815683"/>
            <a:ext cx="11989199" cy="4093428"/>
          </a:xfrm>
          <a:prstGeom prst="rect">
            <a:avLst/>
          </a:prstGeom>
        </p:spPr>
        <p:txBody>
          <a:bodyPr wrap="square">
            <a:spAutoFit/>
          </a:bodyPr>
          <a:lstStyle/>
          <a:p>
            <a:pPr>
              <a:lnSpc>
                <a:spcPct val="150000"/>
              </a:lnSpc>
              <a:defRPr/>
            </a:pPr>
            <a:endParaRPr lang="nl-BE" sz="2000" b="1" dirty="0"/>
          </a:p>
          <a:p>
            <a:pPr>
              <a:lnSpc>
                <a:spcPct val="150000"/>
              </a:lnSpc>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a:p>
            <a:pPr>
              <a:defRPr/>
            </a:pPr>
            <a:endParaRPr lang="nl-BE" sz="2000" i="1" dirty="0"/>
          </a:p>
        </p:txBody>
      </p:sp>
      <p:sp>
        <p:nvSpPr>
          <p:cNvPr id="4" name="Rectangle 1"/>
          <p:cNvSpPr/>
          <p:nvPr/>
        </p:nvSpPr>
        <p:spPr>
          <a:xfrm>
            <a:off x="1927764" y="336350"/>
            <a:ext cx="13525501" cy="1092607"/>
          </a:xfrm>
          <a:prstGeom prst="rect">
            <a:avLst/>
          </a:prstGeom>
        </p:spPr>
        <p:txBody>
          <a:bodyPr wrap="square">
            <a:spAutoFit/>
          </a:bodyPr>
          <a:lstStyle/>
          <a:p>
            <a:pPr>
              <a:lnSpc>
                <a:spcPct val="150000"/>
              </a:lnSpc>
              <a:defRPr/>
            </a:pPr>
            <a:r>
              <a:rPr lang="nl-BE" sz="3000" b="1" dirty="0" smtClean="0"/>
              <a:t>                        Bruggen bouwen </a:t>
            </a:r>
            <a:endParaRPr lang="nl-BE" sz="3000" b="1" dirty="0"/>
          </a:p>
          <a:p>
            <a:pPr>
              <a:defRPr/>
            </a:pPr>
            <a:endParaRPr lang="nl-BE" sz="2000" i="1" dirty="0"/>
          </a:p>
        </p:txBody>
      </p:sp>
      <p:sp>
        <p:nvSpPr>
          <p:cNvPr id="3" name="Rechthoek 2"/>
          <p:cNvSpPr/>
          <p:nvPr/>
        </p:nvSpPr>
        <p:spPr>
          <a:xfrm>
            <a:off x="368300" y="1308100"/>
            <a:ext cx="11557000" cy="4833054"/>
          </a:xfrm>
          <a:prstGeom prst="rect">
            <a:avLst/>
          </a:prstGeom>
        </p:spPr>
        <p:txBody>
          <a:bodyPr wrap="square">
            <a:spAutoFit/>
          </a:bodyPr>
          <a:lstStyle/>
          <a:p>
            <a:r>
              <a:rPr lang="nl-NL" dirty="0" smtClean="0">
                <a:latin typeface="adobe-garamond-pro" charset="0"/>
              </a:rPr>
              <a:t>“</a:t>
            </a:r>
            <a:r>
              <a:rPr lang="nl-NL" dirty="0" smtClean="0">
                <a:latin typeface="Calibri" charset="0"/>
                <a:ea typeface="Calibri" charset="0"/>
                <a:cs typeface="Calibri" charset="0"/>
              </a:rPr>
              <a:t>Er ontstaat </a:t>
            </a:r>
            <a:r>
              <a:rPr lang="nl-NL" dirty="0">
                <a:latin typeface="Calibri" charset="0"/>
                <a:ea typeface="Calibri" charset="0"/>
                <a:cs typeface="Calibri" charset="0"/>
              </a:rPr>
              <a:t>een kloof tussen mensen in armoede en aanbieders van vrije tijd. Deze kloof is te overbruggen, maar dat lukt zelden op eigen kracht. Je kan het als organisatie of als individu zelden alleen. Er is nood aan omkadering, bemiddeling, ondersteuning, opvolging</a:t>
            </a:r>
            <a:r>
              <a:rPr lang="nl-NL" dirty="0" smtClean="0">
                <a:latin typeface="Calibri" charset="0"/>
                <a:ea typeface="Calibri" charset="0"/>
                <a:cs typeface="Calibri" charset="0"/>
              </a:rPr>
              <a:t>…”</a:t>
            </a:r>
            <a:endParaRPr lang="nl-NL" dirty="0">
              <a:latin typeface="Calibri" charset="0"/>
              <a:ea typeface="Calibri" charset="0"/>
              <a:cs typeface="Calibri" charset="0"/>
            </a:endParaRPr>
          </a:p>
          <a:p>
            <a:endParaRPr lang="nl-NL" b="1" dirty="0">
              <a:latin typeface="Calibri" charset="0"/>
              <a:ea typeface="Calibri" charset="0"/>
              <a:cs typeface="Calibri" charset="0"/>
            </a:endParaRPr>
          </a:p>
          <a:p>
            <a:endParaRPr lang="nl-NL" b="1" dirty="0">
              <a:latin typeface="Calibri" charset="0"/>
              <a:ea typeface="Calibri" charset="0"/>
              <a:cs typeface="Calibri" charset="0"/>
            </a:endParaRPr>
          </a:p>
          <a:p>
            <a:r>
              <a:rPr lang="nl-NL" dirty="0" smtClean="0">
                <a:latin typeface="Calibri" charset="0"/>
                <a:ea typeface="Calibri" charset="0"/>
                <a:cs typeface="Calibri" charset="0"/>
              </a:rPr>
              <a:t>“De Vlaamse </a:t>
            </a:r>
            <a:r>
              <a:rPr lang="nl-NL" dirty="0">
                <a:latin typeface="Calibri" charset="0"/>
                <a:ea typeface="Calibri" charset="0"/>
                <a:cs typeface="Calibri" charset="0"/>
              </a:rPr>
              <a:t>Minister van Armoedebestrijding </a:t>
            </a:r>
            <a:r>
              <a:rPr lang="nl-NL" dirty="0" smtClean="0">
                <a:latin typeface="Calibri" charset="0"/>
                <a:ea typeface="Calibri" charset="0"/>
                <a:cs typeface="Calibri" charset="0"/>
              </a:rPr>
              <a:t>ondersteunde </a:t>
            </a:r>
            <a:r>
              <a:rPr lang="nl-NL" dirty="0" smtClean="0">
                <a:latin typeface="Calibri" charset="0"/>
                <a:ea typeface="Calibri" charset="0"/>
                <a:cs typeface="Calibri" charset="0"/>
                <a:hlinkClick r:id="rId3"/>
              </a:rPr>
              <a:t>19 </a:t>
            </a:r>
            <a:r>
              <a:rPr lang="nl-NL" dirty="0">
                <a:latin typeface="Calibri" charset="0"/>
                <a:ea typeface="Calibri" charset="0"/>
                <a:cs typeface="Calibri" charset="0"/>
                <a:hlinkClick r:id="rId3"/>
              </a:rPr>
              <a:t>projecten</a:t>
            </a:r>
            <a:r>
              <a:rPr lang="nl-NL" dirty="0">
                <a:latin typeface="Calibri" charset="0"/>
                <a:ea typeface="Calibri" charset="0"/>
                <a:cs typeface="Calibri" charset="0"/>
              </a:rPr>
              <a:t> die bruggen bouwen tussen sport en/of jeugdwerk en gezinnen in </a:t>
            </a:r>
            <a:r>
              <a:rPr lang="nl-NL" dirty="0" smtClean="0">
                <a:latin typeface="Calibri" charset="0"/>
                <a:ea typeface="Calibri" charset="0"/>
                <a:cs typeface="Calibri" charset="0"/>
              </a:rPr>
              <a:t>armoede.”</a:t>
            </a:r>
          </a:p>
          <a:p>
            <a:endParaRPr lang="nl-NL" dirty="0" smtClean="0">
              <a:latin typeface="Calibri" charset="0"/>
              <a:ea typeface="Calibri" charset="0"/>
              <a:cs typeface="Calibri" charset="0"/>
            </a:endParaRPr>
          </a:p>
          <a:p>
            <a:endParaRPr lang="nl-NL" dirty="0">
              <a:latin typeface="Calibri" charset="0"/>
              <a:ea typeface="Calibri" charset="0"/>
              <a:cs typeface="Calibri" charset="0"/>
            </a:endParaRPr>
          </a:p>
          <a:p>
            <a:r>
              <a:rPr lang="nl-NL" dirty="0" smtClean="0">
                <a:latin typeface="Calibri" charset="0"/>
                <a:ea typeface="Calibri" charset="0"/>
                <a:cs typeface="Calibri" charset="0"/>
              </a:rPr>
              <a:t>We zien vier strategie</a:t>
            </a:r>
            <a:r>
              <a:rPr lang="nl-BE" dirty="0" smtClean="0">
                <a:latin typeface="Calibri" charset="0"/>
                <a:ea typeface="Calibri" charset="0"/>
                <a:cs typeface="Calibri" charset="0"/>
              </a:rPr>
              <a:t>ën om de kloof te overbruggen: </a:t>
            </a:r>
            <a:r>
              <a:rPr lang="nl-NL" dirty="0">
                <a:latin typeface="Calibri" charset="0"/>
                <a:ea typeface="Calibri" charset="0"/>
                <a:cs typeface="Calibri" charset="0"/>
              </a:rPr>
              <a:t>i</a:t>
            </a:r>
            <a:r>
              <a:rPr lang="nl-NL" dirty="0" smtClean="0">
                <a:latin typeface="Calibri" charset="0"/>
                <a:ea typeface="Calibri" charset="0"/>
                <a:cs typeface="Calibri" charset="0"/>
              </a:rPr>
              <a:t>n </a:t>
            </a:r>
            <a:r>
              <a:rPr lang="nl-NL" dirty="0">
                <a:latin typeface="Calibri" charset="0"/>
                <a:ea typeface="Calibri" charset="0"/>
                <a:cs typeface="Calibri" charset="0"/>
              </a:rPr>
              <a:t>vier korte reportages lichten we telkens één strategie </a:t>
            </a:r>
            <a:r>
              <a:rPr lang="nl-NL" dirty="0" smtClean="0">
                <a:latin typeface="Calibri" charset="0"/>
                <a:ea typeface="Calibri" charset="0"/>
                <a:cs typeface="Calibri" charset="0"/>
              </a:rPr>
              <a:t>toe:</a:t>
            </a:r>
            <a:endParaRPr lang="nl-NL" dirty="0">
              <a:latin typeface="Calibri" charset="0"/>
              <a:ea typeface="Calibri" charset="0"/>
              <a:cs typeface="Calibri" charset="0"/>
            </a:endParaRPr>
          </a:p>
          <a:p>
            <a:pPr marL="285750" indent="-285750">
              <a:buFont typeface="Arial" charset="0"/>
              <a:buChar char="•"/>
            </a:pPr>
            <a:r>
              <a:rPr lang="nl-NL" dirty="0">
                <a:latin typeface="Calibri" charset="0"/>
                <a:ea typeface="Calibri" charset="0"/>
                <a:cs typeface="Calibri" charset="0"/>
                <a:hlinkClick r:id="rId4"/>
              </a:rPr>
              <a:t>Outreachend en bottom-up werken</a:t>
            </a:r>
            <a:r>
              <a:rPr lang="nl-NL" dirty="0">
                <a:latin typeface="Calibri" charset="0"/>
                <a:ea typeface="Calibri" charset="0"/>
                <a:cs typeface="Calibri" charset="0"/>
              </a:rPr>
              <a:t> </a:t>
            </a:r>
            <a:r>
              <a:rPr lang="nl-NL" dirty="0" smtClean="0">
                <a:latin typeface="Calibri" charset="0"/>
                <a:ea typeface="Calibri" charset="0"/>
                <a:cs typeface="Calibri" charset="0"/>
              </a:rPr>
              <a:t>(Aarschot)</a:t>
            </a:r>
          </a:p>
          <a:p>
            <a:pPr marL="285750" indent="-285750">
              <a:buFont typeface="Arial" charset="0"/>
              <a:buChar char="•"/>
            </a:pPr>
            <a:r>
              <a:rPr lang="nl-NL" dirty="0" smtClean="0">
                <a:latin typeface="Calibri" charset="0"/>
                <a:ea typeface="Calibri" charset="0"/>
                <a:cs typeface="Calibri" charset="0"/>
                <a:hlinkClick r:id="rId5"/>
              </a:rPr>
              <a:t>Individuele </a:t>
            </a:r>
            <a:r>
              <a:rPr lang="nl-NL" dirty="0">
                <a:latin typeface="Calibri" charset="0"/>
                <a:ea typeface="Calibri" charset="0"/>
                <a:cs typeface="Calibri" charset="0"/>
                <a:hlinkClick r:id="rId5"/>
              </a:rPr>
              <a:t>toeleiding</a:t>
            </a:r>
            <a:r>
              <a:rPr lang="nl-NL" dirty="0">
                <a:latin typeface="Calibri" charset="0"/>
                <a:ea typeface="Calibri" charset="0"/>
                <a:cs typeface="Calibri" charset="0"/>
              </a:rPr>
              <a:t> </a:t>
            </a:r>
            <a:r>
              <a:rPr lang="nl-NL" dirty="0" smtClean="0">
                <a:latin typeface="Calibri" charset="0"/>
                <a:ea typeface="Calibri" charset="0"/>
                <a:cs typeface="Calibri" charset="0"/>
              </a:rPr>
              <a:t>(Lier)</a:t>
            </a:r>
          </a:p>
          <a:p>
            <a:pPr marL="285750" indent="-285750">
              <a:buFont typeface="Arial" charset="0"/>
              <a:buChar char="•"/>
            </a:pPr>
            <a:r>
              <a:rPr lang="nl-NL" dirty="0" smtClean="0">
                <a:latin typeface="Calibri" charset="0"/>
                <a:ea typeface="Calibri" charset="0"/>
                <a:cs typeface="Calibri" charset="0"/>
                <a:hlinkClick r:id="rId6"/>
              </a:rPr>
              <a:t>Verenigingsondersteuning</a:t>
            </a:r>
            <a:r>
              <a:rPr lang="nl-NL" dirty="0">
                <a:latin typeface="Calibri" charset="0"/>
                <a:ea typeface="Calibri" charset="0"/>
                <a:cs typeface="Calibri" charset="0"/>
              </a:rPr>
              <a:t> </a:t>
            </a:r>
            <a:r>
              <a:rPr lang="nl-NL" dirty="0" smtClean="0">
                <a:latin typeface="Calibri" charset="0"/>
                <a:ea typeface="Calibri" charset="0"/>
                <a:cs typeface="Calibri" charset="0"/>
              </a:rPr>
              <a:t>(Genk)</a:t>
            </a:r>
          </a:p>
          <a:p>
            <a:pPr marL="285750" indent="-285750">
              <a:buFont typeface="Arial" charset="0"/>
              <a:buChar char="•"/>
            </a:pPr>
            <a:r>
              <a:rPr lang="nl-NL" dirty="0" smtClean="0">
                <a:latin typeface="Calibri" charset="0"/>
                <a:ea typeface="Calibri" charset="0"/>
                <a:cs typeface="Calibri" charset="0"/>
                <a:hlinkClick r:id="rId7"/>
              </a:rPr>
              <a:t>Samenwerking </a:t>
            </a:r>
            <a:r>
              <a:rPr lang="nl-NL" dirty="0">
                <a:latin typeface="Calibri" charset="0"/>
                <a:ea typeface="Calibri" charset="0"/>
                <a:cs typeface="Calibri" charset="0"/>
                <a:hlinkClick r:id="rId7"/>
              </a:rPr>
              <a:t>en netwerkvorming</a:t>
            </a:r>
            <a:r>
              <a:rPr lang="nl-NL" dirty="0">
                <a:latin typeface="Calibri" charset="0"/>
                <a:ea typeface="Calibri" charset="0"/>
                <a:cs typeface="Calibri" charset="0"/>
              </a:rPr>
              <a:t> </a:t>
            </a:r>
            <a:r>
              <a:rPr lang="nl-NL" dirty="0" smtClean="0">
                <a:latin typeface="Calibri" charset="0"/>
                <a:ea typeface="Calibri" charset="0"/>
                <a:cs typeface="Calibri" charset="0"/>
              </a:rPr>
              <a:t>(Beringen-Mijn</a:t>
            </a:r>
            <a:r>
              <a:rPr lang="nl-NL" dirty="0">
                <a:latin typeface="Calibri" charset="0"/>
                <a:ea typeface="Calibri" charset="0"/>
                <a:cs typeface="Calibri" charset="0"/>
              </a:rPr>
              <a:t>)</a:t>
            </a:r>
          </a:p>
          <a:p>
            <a:endParaRPr lang="nl-NL" dirty="0" smtClean="0">
              <a:solidFill>
                <a:srgbClr val="75727D"/>
              </a:solidFill>
              <a:latin typeface="Calibri" charset="0"/>
              <a:ea typeface="Calibri" charset="0"/>
              <a:cs typeface="Calibri" charset="0"/>
            </a:endParaRPr>
          </a:p>
          <a:p>
            <a:endParaRPr lang="nl-NL" b="0" i="0" dirty="0">
              <a:effectLst/>
              <a:latin typeface="Calibri" charset="0"/>
              <a:ea typeface="Calibri" charset="0"/>
              <a:cs typeface="Calibri" charset="0"/>
            </a:endParaRPr>
          </a:p>
          <a:p>
            <a:r>
              <a:rPr lang="nl-NL" b="0" i="0" dirty="0" smtClean="0">
                <a:effectLst/>
                <a:latin typeface="Calibri" charset="0"/>
                <a:ea typeface="Calibri" charset="0"/>
                <a:cs typeface="Calibri" charset="0"/>
              </a:rPr>
              <a:t>Meer info vind je op deze </a:t>
            </a:r>
            <a:r>
              <a:rPr lang="nl-NL" b="0" i="0" dirty="0" smtClean="0">
                <a:effectLst/>
                <a:latin typeface="Calibri" charset="0"/>
                <a:ea typeface="Calibri" charset="0"/>
                <a:cs typeface="Calibri" charset="0"/>
                <a:hlinkClick r:id="rId8"/>
              </a:rPr>
              <a:t>website</a:t>
            </a:r>
            <a:endParaRPr lang="nl-NL" b="0" i="0" dirty="0">
              <a:effectLst/>
              <a:latin typeface="Calibri" charset="0"/>
              <a:ea typeface="Calibri" charset="0"/>
              <a:cs typeface="Calibri" charset="0"/>
            </a:endParaRPr>
          </a:p>
        </p:txBody>
      </p:sp>
    </p:spTree>
    <p:extLst>
      <p:ext uri="{BB962C8B-B14F-4D97-AF65-F5344CB8AC3E}">
        <p14:creationId xmlns:p14="http://schemas.microsoft.com/office/powerpoint/2010/main" val="1347393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01169" y="487025"/>
            <a:ext cx="12175681"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 typeface="Arial" charset="0"/>
              <a:buNone/>
            </a:pPr>
            <a:r>
              <a:rPr lang="nl-BE" altLang="nl-NL" sz="4000" b="1" dirty="0"/>
              <a:t>                       </a:t>
            </a:r>
            <a:r>
              <a:rPr lang="nl-BE" altLang="nl-NL" sz="4000" b="1" dirty="0" smtClean="0"/>
              <a:t>		           </a:t>
            </a:r>
            <a:r>
              <a:rPr lang="nl-BE" altLang="nl-NL" sz="3000" b="1" dirty="0" smtClean="0"/>
              <a:t>Opbouw</a:t>
            </a:r>
            <a:endParaRPr lang="nl-BE" altLang="nl-NL" sz="2600" dirty="0"/>
          </a:p>
          <a:p>
            <a:pPr marL="1257300" lvl="1" indent="-514350">
              <a:lnSpc>
                <a:spcPct val="100000"/>
              </a:lnSpc>
              <a:spcBef>
                <a:spcPct val="0"/>
              </a:spcBef>
              <a:buAutoNum type="arabicPeriod"/>
            </a:pPr>
            <a:endParaRPr lang="nl-BE" altLang="nl-NL" sz="2600" dirty="0" smtClean="0"/>
          </a:p>
          <a:p>
            <a:pPr marL="1257300" lvl="1" indent="-514350">
              <a:lnSpc>
                <a:spcPct val="100000"/>
              </a:lnSpc>
              <a:spcBef>
                <a:spcPct val="0"/>
              </a:spcBef>
              <a:buAutoNum type="arabicPeriod"/>
            </a:pPr>
            <a:endParaRPr lang="nl-BE" altLang="nl-NL" sz="2600" dirty="0"/>
          </a:p>
          <a:p>
            <a:pPr marL="1257300" lvl="1" indent="-514350">
              <a:lnSpc>
                <a:spcPct val="100000"/>
              </a:lnSpc>
              <a:spcBef>
                <a:spcPct val="0"/>
              </a:spcBef>
              <a:buAutoNum type="arabicPeriod"/>
            </a:pPr>
            <a:r>
              <a:rPr lang="nl-BE" altLang="nl-NL" sz="4000" b="1" dirty="0" smtClean="0"/>
              <a:t>Sportclubs in het onderzoek </a:t>
            </a:r>
          </a:p>
          <a:p>
            <a:pPr marL="1257300" lvl="1" indent="-514350">
              <a:lnSpc>
                <a:spcPct val="100000"/>
              </a:lnSpc>
              <a:spcBef>
                <a:spcPct val="0"/>
              </a:spcBef>
              <a:buAutoNum type="arabicPeriod"/>
            </a:pPr>
            <a:endParaRPr lang="nl-BE" altLang="nl-NL" sz="1800" dirty="0"/>
          </a:p>
          <a:p>
            <a:pPr marL="1257300" lvl="1" indent="-514350">
              <a:lnSpc>
                <a:spcPct val="100000"/>
              </a:lnSpc>
              <a:spcBef>
                <a:spcPct val="0"/>
              </a:spcBef>
              <a:buAutoNum type="arabicPeriod"/>
            </a:pPr>
            <a:r>
              <a:rPr lang="nl-BE" altLang="nl-NL" sz="1800" dirty="0"/>
              <a:t>O</a:t>
            </a:r>
            <a:r>
              <a:rPr lang="nl-BE" altLang="nl-NL" sz="1800" dirty="0" smtClean="0"/>
              <a:t>nderbelichte argumenten</a:t>
            </a:r>
          </a:p>
          <a:p>
            <a:pPr marL="1257300" lvl="1" indent="-514350">
              <a:lnSpc>
                <a:spcPct val="100000"/>
              </a:lnSpc>
              <a:spcBef>
                <a:spcPct val="0"/>
              </a:spcBef>
              <a:buAutoNum type="arabicPeriod"/>
            </a:pPr>
            <a:endParaRPr lang="nl-BE" altLang="nl-NL" sz="1800" dirty="0" smtClean="0"/>
          </a:p>
          <a:p>
            <a:pPr marL="1257300" lvl="1" indent="-514350">
              <a:lnSpc>
                <a:spcPct val="100000"/>
              </a:lnSpc>
              <a:spcBef>
                <a:spcPct val="0"/>
              </a:spcBef>
              <a:buAutoNum type="arabicPeriod"/>
            </a:pPr>
            <a:r>
              <a:rPr lang="nl-BE" altLang="nl-NL" sz="1800" dirty="0" smtClean="0"/>
              <a:t>Sociaal-sportieve praktijken </a:t>
            </a:r>
            <a:endParaRPr lang="nl-BE" altLang="nl-NL" sz="1800" dirty="0"/>
          </a:p>
          <a:p>
            <a:pPr marL="1257300" lvl="1" indent="-514350">
              <a:lnSpc>
                <a:spcPct val="100000"/>
              </a:lnSpc>
              <a:spcBef>
                <a:spcPct val="0"/>
              </a:spcBef>
              <a:buAutoNum type="arabicPeriod"/>
            </a:pPr>
            <a:endParaRPr lang="nl-BE" altLang="nl-NL" sz="1800" dirty="0"/>
          </a:p>
          <a:p>
            <a:pPr marL="1257300" lvl="1" indent="-514350">
              <a:lnSpc>
                <a:spcPct val="100000"/>
              </a:lnSpc>
              <a:spcBef>
                <a:spcPct val="0"/>
              </a:spcBef>
              <a:buAutoNum type="arabicPeriod"/>
            </a:pPr>
            <a:r>
              <a:rPr lang="nl-BE" altLang="nl-NL" sz="1800" dirty="0" smtClean="0"/>
              <a:t>Bruggen bouwen  </a:t>
            </a:r>
            <a:endParaRPr lang="nl-BE" altLang="nl-NL" sz="1800" dirty="0"/>
          </a:p>
          <a:p>
            <a:pPr marL="1257300" lvl="1" indent="-514350">
              <a:lnSpc>
                <a:spcPct val="100000"/>
              </a:lnSpc>
              <a:spcBef>
                <a:spcPct val="0"/>
              </a:spcBef>
              <a:buAutoNum type="arabicPeriod"/>
            </a:pPr>
            <a:endParaRPr lang="nl-BE" altLang="nl-NL" sz="2600" dirty="0"/>
          </a:p>
          <a:p>
            <a:pPr lvl="1" indent="0">
              <a:lnSpc>
                <a:spcPct val="100000"/>
              </a:lnSpc>
              <a:spcBef>
                <a:spcPct val="0"/>
              </a:spcBef>
              <a:buNone/>
            </a:pPr>
            <a:endParaRPr lang="nl-BE" altLang="nl-NL" sz="2600" dirty="0"/>
          </a:p>
          <a:p>
            <a:pPr lvl="1" indent="0">
              <a:lnSpc>
                <a:spcPct val="100000"/>
              </a:lnSpc>
              <a:spcBef>
                <a:spcPct val="0"/>
              </a:spcBef>
              <a:buNone/>
            </a:pPr>
            <a:endParaRPr lang="nl-BE" altLang="nl-NL" sz="2600" dirty="0"/>
          </a:p>
        </p:txBody>
      </p:sp>
      <p:sp>
        <p:nvSpPr>
          <p:cNvPr id="2" name="Rectangle 3"/>
          <p:cNvSpPr>
            <a:spLocks noChangeArrowheads="1"/>
          </p:cNvSpPr>
          <p:nvPr/>
        </p:nvSpPr>
        <p:spPr bwMode="auto">
          <a:xfrm>
            <a:off x="463550" y="5654675"/>
            <a:ext cx="1913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nl-NL"/>
          </a:p>
        </p:txBody>
      </p:sp>
      <p:sp>
        <p:nvSpPr>
          <p:cNvPr id="3" name="Rectangle 4"/>
          <p:cNvSpPr>
            <a:spLocks noChangeArrowheads="1"/>
          </p:cNvSpPr>
          <p:nvPr/>
        </p:nvSpPr>
        <p:spPr bwMode="auto">
          <a:xfrm>
            <a:off x="2405063" y="4656138"/>
            <a:ext cx="19138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nl-NL" altLang="nl-NL"/>
              <a:t>        </a:t>
            </a:r>
          </a:p>
        </p:txBody>
      </p:sp>
    </p:spTree>
    <p:extLst>
      <p:ext uri="{BB962C8B-B14F-4D97-AF65-F5344CB8AC3E}">
        <p14:creationId xmlns:p14="http://schemas.microsoft.com/office/powerpoint/2010/main" val="32014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
            <a:off x="3573665" y="4863783"/>
            <a:ext cx="8297700" cy="1450083"/>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87222">
            <a:off x="32164" y="4073889"/>
            <a:ext cx="5513171" cy="844799"/>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5067">
            <a:off x="5586273" y="2737252"/>
            <a:ext cx="5953197" cy="954521"/>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20392">
            <a:off x="4944895" y="901329"/>
            <a:ext cx="4844548" cy="952108"/>
          </a:xfrm>
          <a:prstGeom prst="rect">
            <a:avLst/>
          </a:prstGeom>
        </p:spPr>
      </p:pic>
      <p:pic>
        <p:nvPicPr>
          <p:cNvPr id="4" name="Afbeelding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93662">
            <a:off x="1080494" y="864851"/>
            <a:ext cx="2739505" cy="2070100"/>
          </a:xfrm>
          <a:prstGeom prst="rect">
            <a:avLst/>
          </a:prstGeom>
        </p:spPr>
      </p:pic>
    </p:spTree>
    <p:extLst>
      <p:ext uri="{BB962C8B-B14F-4D97-AF65-F5344CB8AC3E}">
        <p14:creationId xmlns:p14="http://schemas.microsoft.com/office/powerpoint/2010/main" val="1597324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84157" cy="8241093"/>
          </a:xfrm>
          <a:prstGeom prst="rect">
            <a:avLst/>
          </a:prstGeom>
        </p:spPr>
      </p:pic>
      <p:sp>
        <p:nvSpPr>
          <p:cNvPr id="35842" name="Rectangle 1"/>
          <p:cNvSpPr>
            <a:spLocks noChangeArrowheads="1"/>
          </p:cNvSpPr>
          <p:nvPr/>
        </p:nvSpPr>
        <p:spPr bwMode="auto">
          <a:xfrm>
            <a:off x="285709" y="186187"/>
            <a:ext cx="11581613"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 typeface="Arial" charset="0"/>
              <a:buNone/>
            </a:pPr>
            <a:endParaRPr lang="nl-BE" altLang="nl-NL" sz="2600" b="1" dirty="0"/>
          </a:p>
          <a:p>
            <a:pPr eaLnBrk="1" hangingPunct="1">
              <a:lnSpc>
                <a:spcPct val="100000"/>
              </a:lnSpc>
              <a:spcBef>
                <a:spcPct val="0"/>
              </a:spcBef>
              <a:buFont typeface="Arial" charset="0"/>
              <a:buNone/>
            </a:pPr>
            <a:endParaRPr lang="nl-BE" altLang="nl-NL" sz="2600" b="1" dirty="0"/>
          </a:p>
          <a:p>
            <a:pPr eaLnBrk="1" hangingPunct="1">
              <a:lnSpc>
                <a:spcPct val="100000"/>
              </a:lnSpc>
              <a:spcBef>
                <a:spcPct val="0"/>
              </a:spcBef>
              <a:buFont typeface="Arial" charset="0"/>
              <a:buNone/>
            </a:pPr>
            <a:endParaRPr lang="nl-BE" altLang="nl-NL" sz="2600" b="1" dirty="0"/>
          </a:p>
          <a:p>
            <a:pPr eaLnBrk="1" hangingPunct="1">
              <a:lnSpc>
                <a:spcPct val="100000"/>
              </a:lnSpc>
              <a:spcBef>
                <a:spcPct val="0"/>
              </a:spcBef>
              <a:buFont typeface="Arial" charset="0"/>
              <a:buNone/>
            </a:pPr>
            <a:r>
              <a:rPr lang="nl-BE" altLang="nl-NL" sz="3000" b="1" dirty="0"/>
              <a:t>		</a:t>
            </a:r>
          </a:p>
          <a:p>
            <a:pPr eaLnBrk="1" hangingPunct="1">
              <a:lnSpc>
                <a:spcPct val="100000"/>
              </a:lnSpc>
              <a:spcBef>
                <a:spcPct val="0"/>
              </a:spcBef>
              <a:buFont typeface="Arial" charset="0"/>
              <a:buNone/>
            </a:pPr>
            <a:endParaRPr lang="nl-BE" altLang="nl-NL" sz="3000" b="1" dirty="0"/>
          </a:p>
          <a:p>
            <a:pPr eaLnBrk="1" hangingPunct="1">
              <a:lnSpc>
                <a:spcPct val="100000"/>
              </a:lnSpc>
              <a:spcBef>
                <a:spcPct val="0"/>
              </a:spcBef>
              <a:buFont typeface="Arial" charset="0"/>
              <a:buNone/>
            </a:pPr>
            <a:r>
              <a:rPr lang="nl-BE" altLang="nl-NL" sz="3000" b="1" dirty="0"/>
              <a:t>		      </a:t>
            </a:r>
            <a:r>
              <a:rPr lang="nl-BE" altLang="nl-NL" sz="3600" b="1" dirty="0">
                <a:solidFill>
                  <a:schemeClr val="bg2">
                    <a:lumMod val="10000"/>
                  </a:schemeClr>
                </a:solidFill>
              </a:rPr>
              <a:t>Is deze onderzoekskritiek terecht? </a:t>
            </a:r>
          </a:p>
          <a:p>
            <a:pPr eaLnBrk="1" hangingPunct="1">
              <a:lnSpc>
                <a:spcPct val="100000"/>
              </a:lnSpc>
              <a:spcBef>
                <a:spcPct val="0"/>
              </a:spcBef>
              <a:buFont typeface="Arial" charset="0"/>
              <a:buNone/>
            </a:pPr>
            <a:r>
              <a:rPr lang="nl-BE" altLang="nl-NL" sz="3600" b="1" dirty="0">
                <a:solidFill>
                  <a:schemeClr val="bg2">
                    <a:lumMod val="10000"/>
                  </a:schemeClr>
                </a:solidFill>
              </a:rPr>
              <a:t>		     Klopt de </a:t>
            </a:r>
            <a:r>
              <a:rPr lang="nl-BE" altLang="nl-NL" sz="3600" b="1" i="1" dirty="0">
                <a:solidFill>
                  <a:schemeClr val="bg2">
                    <a:lumMod val="10000"/>
                  </a:schemeClr>
                </a:solidFill>
              </a:rPr>
              <a:t>Sport voor Allen </a:t>
            </a:r>
            <a:r>
              <a:rPr lang="nl-BE" altLang="nl-NL" sz="3600" b="1" dirty="0">
                <a:solidFill>
                  <a:schemeClr val="bg2">
                    <a:lumMod val="10000"/>
                  </a:schemeClr>
                </a:solidFill>
              </a:rPr>
              <a:t>Scepsis? </a:t>
            </a:r>
          </a:p>
          <a:p>
            <a:pPr eaLnBrk="1" hangingPunct="1">
              <a:lnSpc>
                <a:spcPct val="100000"/>
              </a:lnSpc>
              <a:spcBef>
                <a:spcPct val="0"/>
              </a:spcBef>
              <a:buFont typeface="Arial" charset="0"/>
              <a:buNone/>
            </a:pPr>
            <a:endParaRPr lang="nl-BE" altLang="nl-NL" sz="3600" b="1" dirty="0"/>
          </a:p>
          <a:p>
            <a:pPr eaLnBrk="1" hangingPunct="1">
              <a:lnSpc>
                <a:spcPct val="100000"/>
              </a:lnSpc>
              <a:spcBef>
                <a:spcPct val="0"/>
              </a:spcBef>
              <a:buFont typeface="Arial" charset="0"/>
              <a:buNone/>
            </a:pPr>
            <a:endParaRPr lang="nl-BE" altLang="nl-NL" sz="3600" b="1" dirty="0"/>
          </a:p>
          <a:p>
            <a:pPr eaLnBrk="1" hangingPunct="1">
              <a:lnSpc>
                <a:spcPct val="100000"/>
              </a:lnSpc>
              <a:spcBef>
                <a:spcPct val="0"/>
              </a:spcBef>
              <a:buFont typeface="Arial" charset="0"/>
              <a:buNone/>
            </a:pPr>
            <a:endParaRPr lang="nl-BE" altLang="nl-NL" sz="2600" b="1" dirty="0"/>
          </a:p>
          <a:p>
            <a:pPr eaLnBrk="1" hangingPunct="1">
              <a:lnSpc>
                <a:spcPct val="100000"/>
              </a:lnSpc>
              <a:spcBef>
                <a:spcPct val="0"/>
              </a:spcBef>
              <a:buFont typeface="Arial" charset="0"/>
              <a:buNone/>
            </a:pPr>
            <a:r>
              <a:rPr lang="nl-BE" altLang="nl-NL" sz="2600" b="1" dirty="0"/>
              <a:t>			</a:t>
            </a:r>
          </a:p>
        </p:txBody>
      </p:sp>
      <p:sp>
        <p:nvSpPr>
          <p:cNvPr id="2" name="Rectangle 3"/>
          <p:cNvSpPr>
            <a:spLocks noChangeArrowheads="1"/>
          </p:cNvSpPr>
          <p:nvPr/>
        </p:nvSpPr>
        <p:spPr bwMode="auto">
          <a:xfrm>
            <a:off x="463550" y="5654675"/>
            <a:ext cx="1913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nl-NL"/>
          </a:p>
        </p:txBody>
      </p:sp>
      <p:sp>
        <p:nvSpPr>
          <p:cNvPr id="3" name="Rectangle 4"/>
          <p:cNvSpPr>
            <a:spLocks noChangeArrowheads="1"/>
          </p:cNvSpPr>
          <p:nvPr/>
        </p:nvSpPr>
        <p:spPr bwMode="auto">
          <a:xfrm>
            <a:off x="2405063" y="4656138"/>
            <a:ext cx="19138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nl-NL" altLang="nl-NL"/>
              <a:t>        </a:t>
            </a:r>
          </a:p>
        </p:txBody>
      </p:sp>
    </p:spTree>
    <p:extLst>
      <p:ext uri="{BB962C8B-B14F-4D97-AF65-F5344CB8AC3E}">
        <p14:creationId xmlns:p14="http://schemas.microsoft.com/office/powerpoint/2010/main" val="1127468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8"/>
          <p:cNvSpPr txBox="1">
            <a:spLocks noChangeArrowheads="1"/>
          </p:cNvSpPr>
          <p:nvPr/>
        </p:nvSpPr>
        <p:spPr bwMode="auto">
          <a:xfrm>
            <a:off x="7470775" y="3894138"/>
            <a:ext cx="27320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nl-BE" altLang="nl-NL" sz="2400" b="1" dirty="0">
                <a:solidFill>
                  <a:schemeClr val="bg1"/>
                </a:solidFill>
                <a:latin typeface="Verdana" charset="0"/>
                <a:ea typeface="ＭＳ Ｐゴシック" charset="-128"/>
                <a:cs typeface="Verdana" charset="0"/>
              </a:rPr>
              <a:t>4</a:t>
            </a:r>
            <a:r>
              <a:rPr lang="nl-BE" altLang="nl-NL" sz="2400" dirty="0">
                <a:solidFill>
                  <a:schemeClr val="bg1"/>
                </a:solidFill>
                <a:latin typeface="Verdana" charset="0"/>
                <a:ea typeface="ＭＳ Ｐゴシック" charset="-128"/>
                <a:cs typeface="Verdana" charset="0"/>
              </a:rPr>
              <a:t> – titel van het eerste deel van de presentatie in Verdana 24 nt bold   </a:t>
            </a:r>
          </a:p>
        </p:txBody>
      </p:sp>
      <p:sp>
        <p:nvSpPr>
          <p:cNvPr id="2" name="Rectangle 1"/>
          <p:cNvSpPr/>
          <p:nvPr/>
        </p:nvSpPr>
        <p:spPr>
          <a:xfrm>
            <a:off x="1476375" y="-278052"/>
            <a:ext cx="10944225" cy="1292662"/>
          </a:xfrm>
          <a:prstGeom prst="rect">
            <a:avLst/>
          </a:prstGeom>
        </p:spPr>
        <p:txBody>
          <a:bodyPr>
            <a:spAutoFit/>
          </a:bodyPr>
          <a:lstStyle/>
          <a:p>
            <a:pPr eaLnBrk="1" fontAlgn="auto" hangingPunct="1">
              <a:spcBef>
                <a:spcPts val="0"/>
              </a:spcBef>
              <a:spcAft>
                <a:spcPts val="0"/>
              </a:spcAft>
              <a:defRPr/>
            </a:pPr>
            <a:r>
              <a:rPr lang="nl-BE" sz="2000" b="1" dirty="0">
                <a:latin typeface="+mn-lt"/>
              </a:rPr>
              <a:t>			</a:t>
            </a:r>
            <a:endParaRPr lang="nl-BE" sz="2000" dirty="0">
              <a:latin typeface="+mn-lt"/>
            </a:endParaRPr>
          </a:p>
          <a:p>
            <a:pPr eaLnBrk="1" fontAlgn="auto" hangingPunct="1">
              <a:spcBef>
                <a:spcPts val="0"/>
              </a:spcBef>
              <a:spcAft>
                <a:spcPts val="0"/>
              </a:spcAft>
              <a:defRPr/>
            </a:pPr>
            <a:r>
              <a:rPr lang="nl-BE" sz="2800" b="1" i="1" dirty="0">
                <a:latin typeface="+mn-lt"/>
              </a:rPr>
              <a:t>			</a:t>
            </a:r>
          </a:p>
          <a:p>
            <a:pPr eaLnBrk="1" fontAlgn="auto" hangingPunct="1">
              <a:spcBef>
                <a:spcPts val="0"/>
              </a:spcBef>
              <a:spcAft>
                <a:spcPts val="0"/>
              </a:spcAft>
              <a:defRPr/>
            </a:pPr>
            <a:r>
              <a:rPr lang="nl-BE" sz="2800" b="1" dirty="0">
                <a:latin typeface="+mn-lt"/>
              </a:rPr>
              <a:t>      </a:t>
            </a:r>
            <a:r>
              <a:rPr lang="nl-BE" sz="3000" b="1" dirty="0">
                <a:latin typeface="+mn-lt"/>
              </a:rPr>
              <a:t>Een </a:t>
            </a:r>
            <a:r>
              <a:rPr lang="nl-BE" sz="3000" b="1" dirty="0" smtClean="0">
                <a:latin typeface="+mn-lt"/>
              </a:rPr>
              <a:t>onderbelicht </a:t>
            </a:r>
            <a:r>
              <a:rPr lang="nl-BE" sz="3000" b="1" dirty="0">
                <a:latin typeface="+mn-lt"/>
              </a:rPr>
              <a:t>sportlandschap in transitie</a:t>
            </a:r>
            <a:endParaRPr lang="is-IS" sz="3000" b="1" dirty="0">
              <a:latin typeface="+mn-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052" y="1264724"/>
            <a:ext cx="4829446" cy="3792135"/>
          </a:xfrm>
          <a:prstGeom prst="rect">
            <a:avLst/>
          </a:prstGeom>
        </p:spPr>
      </p:pic>
      <p:sp>
        <p:nvSpPr>
          <p:cNvPr id="7" name="Rectangle 3"/>
          <p:cNvSpPr>
            <a:spLocks noChangeArrowheads="1"/>
          </p:cNvSpPr>
          <p:nvPr/>
        </p:nvSpPr>
        <p:spPr bwMode="auto">
          <a:xfrm>
            <a:off x="1476375" y="5471130"/>
            <a:ext cx="2063115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nl-NL" sz="2300" b="1" dirty="0" smtClean="0"/>
              <a:t>Praktijk(werkers</a:t>
            </a:r>
            <a:r>
              <a:rPr lang="nl-NL" sz="2300" b="1" dirty="0"/>
              <a:t>) als beleidsmakers &amp; machthebbers </a:t>
            </a:r>
            <a:r>
              <a:rPr lang="nl-NL" b="1" dirty="0"/>
              <a:t>(</a:t>
            </a:r>
            <a:r>
              <a:rPr lang="nl-NL" b="1" dirty="0" err="1"/>
              <a:t>Lipsky</a:t>
            </a:r>
            <a:r>
              <a:rPr lang="nl-NL" b="1" dirty="0"/>
              <a:t>, 1980; </a:t>
            </a:r>
            <a:r>
              <a:rPr lang="nl-NL" b="1" dirty="0" err="1"/>
              <a:t>Skille</a:t>
            </a:r>
            <a:r>
              <a:rPr lang="nl-NL" b="1" dirty="0"/>
              <a:t>, 2008)</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375" y="1496620"/>
            <a:ext cx="2641600" cy="3492500"/>
          </a:xfrm>
          <a:prstGeom prst="rect">
            <a:avLst/>
          </a:prstGeom>
        </p:spPr>
      </p:pic>
    </p:spTree>
    <p:extLst>
      <p:ext uri="{BB962C8B-B14F-4D97-AF65-F5344CB8AC3E}">
        <p14:creationId xmlns:p14="http://schemas.microsoft.com/office/powerpoint/2010/main" val="1640833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01168" y="487025"/>
            <a:ext cx="12691871"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 typeface="Arial" charset="0"/>
              <a:buNone/>
            </a:pPr>
            <a:r>
              <a:rPr lang="nl-BE" altLang="nl-NL" sz="4000" b="1" dirty="0"/>
              <a:t>                            </a:t>
            </a:r>
            <a:r>
              <a:rPr lang="nl-BE" altLang="nl-NL" sz="4000" b="1" dirty="0" smtClean="0"/>
              <a:t>            </a:t>
            </a:r>
            <a:r>
              <a:rPr lang="nl-BE" altLang="nl-NL" sz="3000" b="1" dirty="0" smtClean="0"/>
              <a:t>Opbouw</a:t>
            </a:r>
            <a:r>
              <a:rPr lang="nl-BE" altLang="nl-NL" sz="4000" b="1" dirty="0" smtClean="0"/>
              <a:t>  </a:t>
            </a:r>
            <a:endParaRPr lang="nl-BE" altLang="nl-NL" sz="3000" dirty="0"/>
          </a:p>
          <a:p>
            <a:pPr lvl="1" indent="0">
              <a:lnSpc>
                <a:spcPct val="100000"/>
              </a:lnSpc>
              <a:spcBef>
                <a:spcPct val="0"/>
              </a:spcBef>
              <a:buNone/>
            </a:pPr>
            <a:endParaRPr lang="nl-BE" altLang="nl-NL" sz="1600" dirty="0" smtClean="0"/>
          </a:p>
          <a:p>
            <a:pPr lvl="1" indent="0">
              <a:lnSpc>
                <a:spcPct val="100000"/>
              </a:lnSpc>
              <a:spcBef>
                <a:spcPct val="0"/>
              </a:spcBef>
              <a:buNone/>
            </a:pPr>
            <a:endParaRPr lang="nl-BE" altLang="nl-NL" sz="1600" dirty="0"/>
          </a:p>
          <a:p>
            <a:pPr marL="1257300" lvl="1" indent="-514350">
              <a:lnSpc>
                <a:spcPct val="100000"/>
              </a:lnSpc>
              <a:spcBef>
                <a:spcPct val="0"/>
              </a:spcBef>
              <a:buAutoNum type="arabicPeriod"/>
            </a:pPr>
            <a:r>
              <a:rPr lang="nl-BE" altLang="nl-NL" sz="1600" dirty="0"/>
              <a:t>Probleemstelling - Sport voor Allen ge(s)laagd</a:t>
            </a:r>
          </a:p>
          <a:p>
            <a:pPr marL="1257300" lvl="1" indent="-514350">
              <a:lnSpc>
                <a:spcPct val="100000"/>
              </a:lnSpc>
              <a:spcBef>
                <a:spcPct val="0"/>
              </a:spcBef>
              <a:buAutoNum type="arabicPeriod"/>
            </a:pPr>
            <a:endParaRPr lang="nl-BE" altLang="nl-NL" sz="1800" b="1" dirty="0"/>
          </a:p>
          <a:p>
            <a:pPr marL="1257300" lvl="1" indent="-514350">
              <a:lnSpc>
                <a:spcPct val="100000"/>
              </a:lnSpc>
              <a:spcBef>
                <a:spcPct val="0"/>
              </a:spcBef>
              <a:buAutoNum type="arabicPeriod"/>
            </a:pPr>
            <a:r>
              <a:rPr lang="nl-BE" altLang="nl-NL" sz="4000" b="1" dirty="0"/>
              <a:t>O</a:t>
            </a:r>
            <a:r>
              <a:rPr lang="nl-BE" altLang="nl-NL" sz="4000" b="1" dirty="0" smtClean="0"/>
              <a:t>nderbelichte argumenten</a:t>
            </a:r>
            <a:endParaRPr lang="nl-BE" altLang="nl-NL" sz="4000" b="1" dirty="0"/>
          </a:p>
          <a:p>
            <a:pPr marL="1257300" lvl="1" indent="-514350">
              <a:lnSpc>
                <a:spcPct val="100000"/>
              </a:lnSpc>
              <a:spcBef>
                <a:spcPct val="0"/>
              </a:spcBef>
              <a:buAutoNum type="arabicPeriod"/>
            </a:pPr>
            <a:endParaRPr lang="nl-BE" altLang="nl-NL" sz="1800" b="1" dirty="0" smtClean="0"/>
          </a:p>
          <a:p>
            <a:pPr marL="1257300" lvl="1" indent="-514350">
              <a:lnSpc>
                <a:spcPct val="100000"/>
              </a:lnSpc>
              <a:spcBef>
                <a:spcPct val="0"/>
              </a:spcBef>
              <a:buAutoNum type="arabicPeriod"/>
            </a:pPr>
            <a:r>
              <a:rPr lang="nl-BE" altLang="nl-NL" sz="1600" dirty="0" smtClean="0"/>
              <a:t>Sociaal-sportieve praktijken</a:t>
            </a:r>
          </a:p>
          <a:p>
            <a:pPr marL="1257300" lvl="1" indent="-514350">
              <a:lnSpc>
                <a:spcPct val="100000"/>
              </a:lnSpc>
              <a:spcBef>
                <a:spcPct val="0"/>
              </a:spcBef>
              <a:buAutoNum type="arabicPeriod"/>
            </a:pPr>
            <a:endParaRPr lang="nl-BE" altLang="nl-NL" sz="1600" dirty="0"/>
          </a:p>
          <a:p>
            <a:pPr marL="1257300" lvl="1" indent="-514350">
              <a:lnSpc>
                <a:spcPct val="100000"/>
              </a:lnSpc>
              <a:spcBef>
                <a:spcPct val="0"/>
              </a:spcBef>
              <a:buAutoNum type="arabicPeriod"/>
            </a:pPr>
            <a:r>
              <a:rPr lang="nl-BE" altLang="nl-NL" sz="1600" dirty="0" smtClean="0"/>
              <a:t>Bruggen bouwen </a:t>
            </a:r>
            <a:endParaRPr lang="nl-BE" altLang="nl-NL" sz="1600" dirty="0"/>
          </a:p>
          <a:p>
            <a:pPr marL="1257300" lvl="1" indent="-514350">
              <a:lnSpc>
                <a:spcPct val="100000"/>
              </a:lnSpc>
              <a:spcBef>
                <a:spcPct val="0"/>
              </a:spcBef>
              <a:buAutoNum type="arabicPeriod"/>
            </a:pPr>
            <a:endParaRPr lang="nl-BE" altLang="nl-NL" sz="1600" dirty="0"/>
          </a:p>
          <a:p>
            <a:pPr marL="1257300" lvl="1" indent="-514350">
              <a:lnSpc>
                <a:spcPct val="100000"/>
              </a:lnSpc>
              <a:spcBef>
                <a:spcPct val="0"/>
              </a:spcBef>
              <a:buAutoNum type="arabicPeriod"/>
            </a:pPr>
            <a:endParaRPr lang="nl-BE" altLang="nl-NL" sz="2600" dirty="0"/>
          </a:p>
          <a:p>
            <a:pPr lvl="1" indent="0">
              <a:lnSpc>
                <a:spcPct val="100000"/>
              </a:lnSpc>
              <a:spcBef>
                <a:spcPct val="0"/>
              </a:spcBef>
              <a:buNone/>
            </a:pPr>
            <a:endParaRPr lang="nl-BE" altLang="nl-NL" sz="2600" dirty="0"/>
          </a:p>
          <a:p>
            <a:pPr lvl="1" indent="0">
              <a:lnSpc>
                <a:spcPct val="100000"/>
              </a:lnSpc>
              <a:spcBef>
                <a:spcPct val="0"/>
              </a:spcBef>
              <a:buNone/>
            </a:pPr>
            <a:endParaRPr lang="nl-BE" altLang="nl-NL" sz="2600" dirty="0"/>
          </a:p>
        </p:txBody>
      </p:sp>
      <p:sp>
        <p:nvSpPr>
          <p:cNvPr id="2" name="Rectangle 3"/>
          <p:cNvSpPr>
            <a:spLocks noChangeArrowheads="1"/>
          </p:cNvSpPr>
          <p:nvPr/>
        </p:nvSpPr>
        <p:spPr bwMode="auto">
          <a:xfrm>
            <a:off x="463550" y="5654675"/>
            <a:ext cx="1913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nl-NL"/>
          </a:p>
        </p:txBody>
      </p:sp>
      <p:sp>
        <p:nvSpPr>
          <p:cNvPr id="3" name="Rectangle 4"/>
          <p:cNvSpPr>
            <a:spLocks noChangeArrowheads="1"/>
          </p:cNvSpPr>
          <p:nvPr/>
        </p:nvSpPr>
        <p:spPr bwMode="auto">
          <a:xfrm>
            <a:off x="2405063" y="4656138"/>
            <a:ext cx="19138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nl-NL" altLang="nl-NL"/>
              <a:t>        </a:t>
            </a:r>
          </a:p>
        </p:txBody>
      </p:sp>
    </p:spTree>
    <p:extLst>
      <p:ext uri="{BB962C8B-B14F-4D97-AF65-F5344CB8AC3E}">
        <p14:creationId xmlns:p14="http://schemas.microsoft.com/office/powerpoint/2010/main" val="261359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327798" y="4337425"/>
            <a:ext cx="1435417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nl-NL" altLang="nl-NL" sz="1350"/>
              <a:t>        </a:t>
            </a:r>
          </a:p>
        </p:txBody>
      </p:sp>
      <p:pic>
        <p:nvPicPr>
          <p:cNvPr id="50179" name="Picture 3" descr="ity pirates linkero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45" y="-3395626"/>
            <a:ext cx="12879845" cy="112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kstvak 5"/>
          <p:cNvSpPr txBox="1">
            <a:spLocks noChangeArrowheads="1"/>
          </p:cNvSpPr>
          <p:nvPr/>
        </p:nvSpPr>
        <p:spPr bwMode="auto">
          <a:xfrm>
            <a:off x="2191942" y="5350669"/>
            <a:ext cx="272295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nl-NL" altLang="nl-NL" sz="975" i="1"/>
              <a:t>Sparta Linkeroever</a:t>
            </a:r>
          </a:p>
        </p:txBody>
      </p:sp>
      <p:sp>
        <p:nvSpPr>
          <p:cNvPr id="50182" name="Tekstvak 7"/>
          <p:cNvSpPr txBox="1">
            <a:spLocks noChangeArrowheads="1"/>
          </p:cNvSpPr>
          <p:nvPr/>
        </p:nvSpPr>
        <p:spPr bwMode="auto">
          <a:xfrm>
            <a:off x="6954442" y="5291137"/>
            <a:ext cx="272295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nl-NL" altLang="nl-NL" sz="975" i="1"/>
              <a:t>City Pirates Antwerpen</a:t>
            </a:r>
          </a:p>
        </p:txBody>
      </p:sp>
    </p:spTree>
    <p:extLst>
      <p:ext uri="{BB962C8B-B14F-4D97-AF65-F5344CB8AC3E}">
        <p14:creationId xmlns:p14="http://schemas.microsoft.com/office/powerpoint/2010/main" val="394567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377169" y="6158647"/>
            <a:ext cx="1435417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nl-NL" sz="1350" dirty="0">
                <a:solidFill>
                  <a:prstClr val="black"/>
                </a:solidFill>
                <a:latin typeface="Calibri" charset="0"/>
              </a:rPr>
              <a:t>						</a:t>
            </a:r>
            <a:r>
              <a:rPr lang="nl-NL" sz="1500" i="1" dirty="0" err="1">
                <a:solidFill>
                  <a:prstClr val="black"/>
                </a:solidFill>
                <a:latin typeface="Calibri" charset="0"/>
              </a:rPr>
              <a:t>Toegankelijkheidsparadox</a:t>
            </a:r>
            <a:r>
              <a:rPr lang="nl-NL" sz="1500" i="1" dirty="0">
                <a:solidFill>
                  <a:prstClr val="black"/>
                </a:solidFill>
                <a:latin typeface="Calibri" charset="0"/>
              </a:rPr>
              <a:t> - Filip </a:t>
            </a:r>
            <a:r>
              <a:rPr lang="nl-NL" sz="1500" i="1" dirty="0" err="1">
                <a:solidFill>
                  <a:prstClr val="black"/>
                </a:solidFill>
                <a:latin typeface="Calibri" charset="0"/>
              </a:rPr>
              <a:t>Coussée</a:t>
            </a:r>
            <a:r>
              <a:rPr lang="nl-NL" sz="1500" i="1" dirty="0">
                <a:solidFill>
                  <a:prstClr val="black"/>
                </a:solidFill>
                <a:latin typeface="Calibri" charset="0"/>
              </a:rPr>
              <a:t>, 2006</a:t>
            </a:r>
          </a:p>
        </p:txBody>
      </p:sp>
      <p:sp>
        <p:nvSpPr>
          <p:cNvPr id="6" name="Rectangle 1"/>
          <p:cNvSpPr/>
          <p:nvPr/>
        </p:nvSpPr>
        <p:spPr>
          <a:xfrm>
            <a:off x="3508464" y="5263447"/>
            <a:ext cx="8555520" cy="1446550"/>
          </a:xfrm>
          <a:prstGeom prst="rect">
            <a:avLst/>
          </a:prstGeom>
        </p:spPr>
        <p:txBody>
          <a:bodyPr wrap="square">
            <a:spAutoFit/>
          </a:bodyPr>
          <a:lstStyle/>
          <a:p>
            <a:pPr eaLnBrk="1" fontAlgn="auto" hangingPunct="1">
              <a:spcBef>
                <a:spcPts val="0"/>
              </a:spcBef>
              <a:spcAft>
                <a:spcPts val="0"/>
              </a:spcAft>
              <a:defRPr/>
            </a:pPr>
            <a:r>
              <a:rPr lang="nl-BE" sz="2000" b="1" dirty="0">
                <a:latin typeface="+mn-lt"/>
              </a:rPr>
              <a:t>			</a:t>
            </a:r>
            <a:endParaRPr lang="nl-BE" sz="2000" dirty="0">
              <a:latin typeface="+mn-lt"/>
            </a:endParaRPr>
          </a:p>
          <a:p>
            <a:pPr eaLnBrk="1" fontAlgn="auto" hangingPunct="1">
              <a:spcBef>
                <a:spcPts val="0"/>
              </a:spcBef>
              <a:spcAft>
                <a:spcPts val="0"/>
              </a:spcAft>
              <a:defRPr/>
            </a:pPr>
            <a:r>
              <a:rPr lang="nl-BE" sz="2800" b="1" i="1" dirty="0">
                <a:latin typeface="+mn-lt"/>
              </a:rPr>
              <a:t>			</a:t>
            </a:r>
          </a:p>
          <a:p>
            <a:pPr eaLnBrk="1" fontAlgn="auto" hangingPunct="1">
              <a:spcBef>
                <a:spcPts val="0"/>
              </a:spcBef>
              <a:spcAft>
                <a:spcPts val="0"/>
              </a:spcAft>
              <a:defRPr/>
            </a:pPr>
            <a:r>
              <a:rPr lang="nl-BE" sz="4000" b="1" dirty="0">
                <a:solidFill>
                  <a:schemeClr val="bg1"/>
                </a:solidFill>
                <a:latin typeface="+mn-lt"/>
              </a:rPr>
              <a:t>             </a:t>
            </a:r>
            <a:r>
              <a:rPr lang="nl-BE" sz="3000" b="1" dirty="0">
                <a:solidFill>
                  <a:schemeClr val="bg1"/>
                </a:solidFill>
                <a:latin typeface="+mn-lt"/>
              </a:rPr>
              <a:t>De toegankelijkheidsparadox </a:t>
            </a:r>
            <a:r>
              <a:rPr lang="nl-BE" sz="2200" b="1" dirty="0">
                <a:solidFill>
                  <a:schemeClr val="bg1"/>
                </a:solidFill>
                <a:latin typeface="+mn-lt"/>
              </a:rPr>
              <a:t>(Coussée, 2007)</a:t>
            </a:r>
            <a:endParaRPr lang="is-IS" sz="2200" b="1" dirty="0">
              <a:solidFill>
                <a:schemeClr val="bg1"/>
              </a:solidFill>
              <a:latin typeface="+mn-lt"/>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203"/>
            <a:ext cx="12192000" cy="9144000"/>
          </a:xfrm>
          <a:prstGeom prst="rect">
            <a:avLst/>
          </a:prstGeom>
        </p:spPr>
      </p:pic>
    </p:spTree>
    <p:extLst>
      <p:ext uri="{BB962C8B-B14F-4D97-AF65-F5344CB8AC3E}">
        <p14:creationId xmlns:p14="http://schemas.microsoft.com/office/powerpoint/2010/main" val="444909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92099" y="325507"/>
            <a:ext cx="11522393" cy="710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buNone/>
            </a:pPr>
            <a:endParaRPr lang="nl-NL" b="1" dirty="0" smtClean="0"/>
          </a:p>
          <a:p>
            <a:pPr>
              <a:buNone/>
            </a:pPr>
            <a:r>
              <a:rPr lang="nl-NL" sz="3000" b="1" dirty="0" smtClean="0"/>
              <a:t>5 aanbevelingen van 29 sociaal-sportieve praktijken</a:t>
            </a:r>
            <a:endParaRPr lang="nl-NL" sz="3000" b="1" dirty="0"/>
          </a:p>
          <a:p>
            <a:pPr>
              <a:buNone/>
            </a:pPr>
            <a:r>
              <a:rPr lang="nl-NL" sz="2000" b="1" dirty="0" smtClean="0"/>
              <a:t> </a:t>
            </a:r>
          </a:p>
          <a:p>
            <a:pPr>
              <a:buNone/>
            </a:pPr>
            <a:endParaRPr lang="nl-NL" sz="2000" dirty="0"/>
          </a:p>
          <a:p>
            <a:pPr marL="457200" indent="-457200">
              <a:buFont typeface="+mj-lt"/>
              <a:buAutoNum type="arabicPeriod"/>
            </a:pPr>
            <a:r>
              <a:rPr lang="nl-NL" sz="2000" dirty="0" smtClean="0"/>
              <a:t>Erken onze hybride identiteit </a:t>
            </a:r>
            <a:endParaRPr lang="nl-NL" sz="2000" dirty="0"/>
          </a:p>
          <a:p>
            <a:pPr marL="457200" indent="-457200">
              <a:buFont typeface="+mj-lt"/>
              <a:buAutoNum type="arabicPeriod"/>
            </a:pPr>
            <a:r>
              <a:rPr lang="nl-NL" sz="2000" dirty="0" smtClean="0"/>
              <a:t>Meer sociale accenten in het vormingsaanbod</a:t>
            </a:r>
          </a:p>
          <a:p>
            <a:pPr marL="457200" indent="-457200">
              <a:buFont typeface="+mj-lt"/>
              <a:buAutoNum type="arabicPeriod"/>
            </a:pPr>
            <a:r>
              <a:rPr lang="nl-NL" sz="2000" dirty="0" smtClean="0"/>
              <a:t>Een belangenbehartiger</a:t>
            </a:r>
          </a:p>
          <a:p>
            <a:pPr marL="457200" indent="-457200">
              <a:buFont typeface="+mj-lt"/>
              <a:buAutoNum type="arabicPeriod"/>
            </a:pPr>
            <a:r>
              <a:rPr lang="nl-NL" sz="2000" dirty="0" smtClean="0"/>
              <a:t>Steun de beroepskracht</a:t>
            </a:r>
          </a:p>
          <a:p>
            <a:pPr marL="457200" indent="-457200">
              <a:buFont typeface="+mj-lt"/>
              <a:buAutoNum type="arabicPeriod"/>
            </a:pPr>
            <a:r>
              <a:rPr lang="nl-NL" sz="2000" dirty="0" smtClean="0"/>
              <a:t>Co-creatief onderzoek </a:t>
            </a:r>
          </a:p>
          <a:p>
            <a:pPr marL="457200" indent="-457200">
              <a:buFont typeface="+mj-lt"/>
              <a:buAutoNum type="arabicPeriod"/>
            </a:pPr>
            <a:endParaRPr lang="nl-NL" sz="2000" dirty="0"/>
          </a:p>
          <a:p>
            <a:pPr marL="457200" indent="-457200">
              <a:buFont typeface="+mj-lt"/>
              <a:buAutoNum type="arabicPeriod"/>
            </a:pPr>
            <a:endParaRPr lang="nl-NL" sz="2000" dirty="0" smtClean="0"/>
          </a:p>
          <a:p>
            <a:pPr marL="457200" indent="-457200">
              <a:buFont typeface="+mj-lt"/>
              <a:buAutoNum type="arabicPeriod"/>
            </a:pPr>
            <a:endParaRPr lang="nl-NL" sz="2000" dirty="0"/>
          </a:p>
          <a:p>
            <a:pPr>
              <a:buNone/>
            </a:pPr>
            <a:r>
              <a:rPr lang="nl-NL" sz="2000" dirty="0" smtClean="0"/>
              <a:t>			Meer info op </a:t>
            </a:r>
            <a:r>
              <a:rPr lang="nl-NL" sz="2000" dirty="0" smtClean="0">
                <a:hlinkClick r:id="rId3"/>
              </a:rPr>
              <a:t>deze website</a:t>
            </a:r>
            <a:endParaRPr lang="nl-NL" sz="2000" dirty="0"/>
          </a:p>
          <a:p>
            <a:pPr marL="457200" indent="-457200">
              <a:buFont typeface="+mj-lt"/>
              <a:buAutoNum type="arabicPeriod"/>
            </a:pPr>
            <a:endParaRPr lang="nl-NL" sz="2000" dirty="0" smtClean="0"/>
          </a:p>
          <a:p>
            <a:pPr marL="457200" indent="-457200">
              <a:buFont typeface="+mj-lt"/>
              <a:buAutoNum type="arabicPeriod"/>
            </a:pPr>
            <a:endParaRPr lang="nl-NL" sz="2000" dirty="0"/>
          </a:p>
          <a:p>
            <a:pPr marL="457200" indent="-457200">
              <a:buFont typeface="+mj-lt"/>
              <a:buAutoNum type="arabicPeriod"/>
            </a:pPr>
            <a:endParaRPr lang="nl-NL" sz="2000" dirty="0" smtClean="0"/>
          </a:p>
          <a:p>
            <a:pPr marL="457200" indent="-457200">
              <a:buFont typeface="+mj-lt"/>
              <a:buAutoNum type="arabicPeriod"/>
            </a:pPr>
            <a:endParaRPr lang="nl-NL" sz="2000" dirty="0" smtClean="0"/>
          </a:p>
        </p:txBody>
      </p:sp>
      <p:sp>
        <p:nvSpPr>
          <p:cNvPr id="2" name="Rectangle 3"/>
          <p:cNvSpPr>
            <a:spLocks noChangeArrowheads="1"/>
          </p:cNvSpPr>
          <p:nvPr/>
        </p:nvSpPr>
        <p:spPr bwMode="auto">
          <a:xfrm>
            <a:off x="463550" y="5654675"/>
            <a:ext cx="1913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nl-NL"/>
          </a:p>
        </p:txBody>
      </p:sp>
    </p:spTree>
    <p:extLst>
      <p:ext uri="{BB962C8B-B14F-4D97-AF65-F5344CB8AC3E}">
        <p14:creationId xmlns:p14="http://schemas.microsoft.com/office/powerpoint/2010/main" val="55931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7913AB24B2E46A77244C3C409485B" ma:contentTypeVersion="10" ma:contentTypeDescription="Een nieuw document maken." ma:contentTypeScope="" ma:versionID="e4914d36878deed3aa16278e28c4e24f">
  <xsd:schema xmlns:xsd="http://www.w3.org/2001/XMLSchema" xmlns:xs="http://www.w3.org/2001/XMLSchema" xmlns:p="http://schemas.microsoft.com/office/2006/metadata/properties" xmlns:ns2="f7c62923-d34e-480b-b97d-33c63f887a50" xmlns:ns3="dfca433f-8598-490f-a85c-a9ef094c00a7" targetNamespace="http://schemas.microsoft.com/office/2006/metadata/properties" ma:root="true" ma:fieldsID="f6c2c15e2184858e3836bfed27ae8a71" ns2:_="" ns3:_="">
    <xsd:import namespace="f7c62923-d34e-480b-b97d-33c63f887a50"/>
    <xsd:import namespace="dfca433f-8598-490f-a85c-a9ef094c00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62923-d34e-480b-b97d-33c63f887a50"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ca433f-8598-490f-a85c-a9ef094c00a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CD47D4-0C92-41E1-A3D7-8E31A88D1695}"/>
</file>

<file path=customXml/itemProps2.xml><?xml version="1.0" encoding="utf-8"?>
<ds:datastoreItem xmlns:ds="http://schemas.openxmlformats.org/officeDocument/2006/customXml" ds:itemID="{23771BA3-C47B-4BE2-B860-37B97D9F8139}"/>
</file>

<file path=customXml/itemProps3.xml><?xml version="1.0" encoding="utf-8"?>
<ds:datastoreItem xmlns:ds="http://schemas.openxmlformats.org/officeDocument/2006/customXml" ds:itemID="{DAA4771D-E57B-44CB-A96A-B11BD93128BE}"/>
</file>

<file path=docProps/app.xml><?xml version="1.0" encoding="utf-8"?>
<Properties xmlns="http://schemas.openxmlformats.org/officeDocument/2006/extended-properties" xmlns:vt="http://schemas.openxmlformats.org/officeDocument/2006/docPropsVTypes">
  <Template>Gallery</Template>
  <TotalTime>5256</TotalTime>
  <Words>1143</Words>
  <Application>Microsoft Macintosh PowerPoint</Application>
  <PresentationFormat>Breedbeeld</PresentationFormat>
  <Paragraphs>208</Paragraphs>
  <Slides>14</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adobe-garamond-pro</vt:lpstr>
      <vt:lpstr>Calibri</vt:lpstr>
      <vt:lpstr>Calibri Light</vt:lpstr>
      <vt:lpstr>ＭＳ Ｐゴシック</vt:lpstr>
      <vt:lpstr>Verdana</vt:lpstr>
      <vt:lpstr>Wingdings</vt:lpstr>
      <vt:lpstr>Arial</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Smets</dc:creator>
  <cp:lastModifiedBy>Pieter  Smets</cp:lastModifiedBy>
  <cp:revision>199</cp:revision>
  <dcterms:created xsi:type="dcterms:W3CDTF">2017-03-31T11:58:28Z</dcterms:created>
  <dcterms:modified xsi:type="dcterms:W3CDTF">2019-11-05T15:40:31Z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0x010100EC87913AB24B2E46A77244C3C409485B</vt:lpwstr>
  </property>
</Properties>
</file>